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 id="2147483672" r:id="rId3"/>
    <p:sldMasterId id="2147483677" r:id="rId4"/>
  </p:sldMasterIdLst>
  <p:notesMasterIdLst>
    <p:notesMasterId r:id="rId45"/>
  </p:notesMasterIdLst>
  <p:sldIdLst>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57" r:id="rId43"/>
    <p:sldId id="25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1421" autoAdjust="0"/>
  </p:normalViewPr>
  <p:slideViewPr>
    <p:cSldViewPr snapToGrid="0">
      <p:cViewPr varScale="1">
        <p:scale>
          <a:sx n="89" d="100"/>
          <a:sy n="89" d="100"/>
        </p:scale>
        <p:origin x="135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1DC0F5-8C5F-439D-9E99-987B2A663A40}" type="datetimeFigureOut">
              <a:rPr lang="en-US" smtClean="0"/>
              <a:t>4/23/2018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8783FF-0ED2-4FA3-8044-B474970E9A37}" type="slidenum">
              <a:rPr lang="en-US" smtClean="0"/>
              <a:t>‹#›</a:t>
            </a:fld>
            <a:endParaRPr lang="en-US"/>
          </a:p>
        </p:txBody>
      </p:sp>
    </p:spTree>
    <p:extLst>
      <p:ext uri="{BB962C8B-B14F-4D97-AF65-F5344CB8AC3E}">
        <p14:creationId xmlns:p14="http://schemas.microsoft.com/office/powerpoint/2010/main" val="1638844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8E704-FFC1-4D05-B4B3-742272D0430B}" type="slidenum">
              <a:rPr lang="en-US"/>
              <a:pPr/>
              <a:t>1</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974363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10</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37776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11</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Form 97 is a non-standard name.  It doesn’t mean anything to the outside world so don’t ask another person in the insurance industry about their Form97 database.  The will think you </a:t>
            </a:r>
            <a:r>
              <a:rPr lang="en-US"/>
              <a:t>are loco!</a:t>
            </a:r>
          </a:p>
        </p:txBody>
      </p:sp>
    </p:spTree>
    <p:extLst>
      <p:ext uri="{BB962C8B-B14F-4D97-AF65-F5344CB8AC3E}">
        <p14:creationId xmlns:p14="http://schemas.microsoft.com/office/powerpoint/2010/main" val="1812817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12</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43924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13</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396642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14</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Cases are added to Aerial in different ways based on the Unit.  BlueCard unit receives a report to review and then they are generally added via C-Codes that are entered in the description box of a memo.  The C-Code is “noticed” by QNXT then a new record/request is added to Aerial automatically.  FEP enters them manually because they do “own” the member data.</a:t>
            </a:r>
          </a:p>
          <a:p>
            <a:endParaRPr lang="en-US" dirty="0"/>
          </a:p>
          <a:p>
            <a:r>
              <a:rPr lang="en-US" dirty="0"/>
              <a:t>1) Adjustments gets a CIRF to reprocess the claim and would look in Aerial to verify so they can reprocess the claim.</a:t>
            </a:r>
          </a:p>
          <a:p>
            <a:r>
              <a:rPr lang="en-US" dirty="0"/>
              <a:t>2) Claim requires pre-certification but didn’t get it.   Now the provider is requesting it be approved and in this case it would end up in Adjustments</a:t>
            </a:r>
          </a:p>
          <a:p>
            <a:r>
              <a:rPr lang="en-US" dirty="0"/>
              <a:t>3) Adjustments gets a CIRF and memo in QNXT with a C-code which will automatically create the case (like BlueCard) (rare case)</a:t>
            </a:r>
          </a:p>
          <a:p>
            <a:endParaRPr lang="en-US" dirty="0"/>
          </a:p>
          <a:p>
            <a:endParaRPr lang="en-US" dirty="0"/>
          </a:p>
        </p:txBody>
      </p:sp>
    </p:spTree>
    <p:extLst>
      <p:ext uri="{BB962C8B-B14F-4D97-AF65-F5344CB8AC3E}">
        <p14:creationId xmlns:p14="http://schemas.microsoft.com/office/powerpoint/2010/main" val="462561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15</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302823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16</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601881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17</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696280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18</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26837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19</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590671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566773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20</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Why would it be called a patch sheet? It’s a fix, add on, adjustment.  Just like a patch on your computer/phone.  </a:t>
            </a:r>
          </a:p>
        </p:txBody>
      </p:sp>
    </p:spTree>
    <p:extLst>
      <p:ext uri="{BB962C8B-B14F-4D97-AF65-F5344CB8AC3E}">
        <p14:creationId xmlns:p14="http://schemas.microsoft.com/office/powerpoint/2010/main" val="4093711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21</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sz="1200" b="0" i="0" kern="1200" dirty="0">
                <a:solidFill>
                  <a:schemeClr val="tx1"/>
                </a:solidFill>
                <a:effectLst/>
                <a:latin typeface="+mn-lt"/>
                <a:ea typeface="+mn-ea"/>
                <a:cs typeface="+mn-cs"/>
              </a:rPr>
              <a:t>Each 837 submission sends a data file to the insurer which is called a Transaction Set.  The Transaction Set is broken into sections: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Transaction Header</a:t>
            </a:r>
          </a:p>
          <a:p>
            <a:r>
              <a:rPr lang="en-US" sz="1200" b="0" i="0" kern="1200" dirty="0">
                <a:solidFill>
                  <a:schemeClr val="tx1"/>
                </a:solidFill>
                <a:effectLst/>
                <a:latin typeface="+mn-lt"/>
                <a:ea typeface="+mn-ea"/>
                <a:cs typeface="+mn-cs"/>
              </a:rPr>
              <a:t>Billing Provider Detail</a:t>
            </a:r>
          </a:p>
          <a:p>
            <a:r>
              <a:rPr lang="en-US" sz="1200" b="0" i="0" kern="1200" dirty="0">
                <a:solidFill>
                  <a:schemeClr val="tx1"/>
                </a:solidFill>
                <a:effectLst/>
                <a:latin typeface="+mn-lt"/>
                <a:ea typeface="+mn-ea"/>
                <a:cs typeface="+mn-cs"/>
              </a:rPr>
              <a:t>Subscriber Detail</a:t>
            </a:r>
          </a:p>
          <a:p>
            <a:r>
              <a:rPr lang="en-US" sz="1200" b="0" i="0" kern="1200" dirty="0">
                <a:solidFill>
                  <a:schemeClr val="tx1"/>
                </a:solidFill>
                <a:effectLst/>
                <a:latin typeface="+mn-lt"/>
                <a:ea typeface="+mn-ea"/>
                <a:cs typeface="+mn-cs"/>
              </a:rPr>
              <a:t>Patient Detail</a:t>
            </a:r>
          </a:p>
          <a:p>
            <a:r>
              <a:rPr lang="en-US" sz="1200" b="0" i="0" kern="1200" dirty="0">
                <a:solidFill>
                  <a:schemeClr val="tx1"/>
                </a:solidFill>
                <a:effectLst/>
                <a:latin typeface="+mn-lt"/>
                <a:ea typeface="+mn-ea"/>
                <a:cs typeface="+mn-cs"/>
              </a:rPr>
              <a:t>Claim Detail</a:t>
            </a:r>
          </a:p>
          <a:p>
            <a:r>
              <a:rPr lang="en-US" sz="1200" b="0" i="0" kern="1200" dirty="0">
                <a:solidFill>
                  <a:schemeClr val="tx1"/>
                </a:solidFill>
                <a:effectLst/>
                <a:latin typeface="+mn-lt"/>
                <a:ea typeface="+mn-ea"/>
                <a:cs typeface="+mn-cs"/>
              </a:rPr>
              <a:t>Transaction Trailer</a:t>
            </a:r>
          </a:p>
          <a:p>
            <a:endParaRPr lang="en-US" dirty="0"/>
          </a:p>
        </p:txBody>
      </p:sp>
    </p:spTree>
    <p:extLst>
      <p:ext uri="{BB962C8B-B14F-4D97-AF65-F5344CB8AC3E}">
        <p14:creationId xmlns:p14="http://schemas.microsoft.com/office/powerpoint/2010/main" val="2962742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22</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84858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23</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794802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24</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195102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25</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49060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26</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a:latin typeface="Univers 45 Light"/>
              </a:rPr>
              <a:t>The </a:t>
            </a:r>
            <a:r>
              <a:rPr lang="en-US" sz="1200" dirty="0" err="1">
                <a:latin typeface="Univers 45 Light"/>
              </a:rPr>
              <a:t>julian</a:t>
            </a:r>
            <a:r>
              <a:rPr lang="en-US" sz="1200" dirty="0">
                <a:latin typeface="Univers 45 Light"/>
              </a:rPr>
              <a:t> date is simply a count of days and fractions since noon on </a:t>
            </a:r>
            <a:r>
              <a:rPr lang="en-US" sz="1200" dirty="0" err="1">
                <a:latin typeface="Univers 45 Light"/>
              </a:rPr>
              <a:t>Januay</a:t>
            </a:r>
            <a:r>
              <a:rPr lang="en-US" sz="1200" dirty="0">
                <a:latin typeface="Univers 45 Light"/>
              </a:rPr>
              <a:t> 1, 4713 B.C.  (computers just need a place to start counting from) The </a:t>
            </a:r>
            <a:r>
              <a:rPr lang="en-US" sz="1200" dirty="0" err="1">
                <a:latin typeface="Univers 45 Light"/>
              </a:rPr>
              <a:t>julian</a:t>
            </a:r>
            <a:r>
              <a:rPr lang="en-US" sz="1200" dirty="0">
                <a:latin typeface="Univers 45 Light"/>
              </a:rPr>
              <a:t> date in the example above is March 9</a:t>
            </a:r>
            <a:r>
              <a:rPr lang="en-US" sz="1200" baseline="30000" dirty="0">
                <a:latin typeface="Univers 45 Light"/>
              </a:rPr>
              <a:t>th</a:t>
            </a:r>
            <a:r>
              <a:rPr lang="en-US" sz="1200" dirty="0">
                <a:latin typeface="Univers 45 Light"/>
              </a:rPr>
              <a:t>, 2018</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a:latin typeface="Univers 45 Light"/>
              </a:rPr>
              <a:t>HMSA claims start with the number “471”.  </a:t>
            </a:r>
            <a:r>
              <a:rPr lang="en-US" dirty="0"/>
              <a:t>The serial number suffix on the SF record always equals 00. </a:t>
            </a:r>
          </a:p>
          <a:p>
            <a:endParaRPr lang="en-US" dirty="0"/>
          </a:p>
        </p:txBody>
      </p:sp>
    </p:spTree>
    <p:extLst>
      <p:ext uri="{BB962C8B-B14F-4D97-AF65-F5344CB8AC3E}">
        <p14:creationId xmlns:p14="http://schemas.microsoft.com/office/powerpoint/2010/main" val="7267838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27</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511621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28</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SF is always created first.  Not by HMSA always, but an SF always comes first.  The DF gets information from a combination of the SF and the processing plan’s adjudication system.  </a:t>
            </a:r>
          </a:p>
          <a:p>
            <a:endParaRPr lang="en-US" dirty="0"/>
          </a:p>
          <a:p>
            <a:r>
              <a:rPr lang="en-US" dirty="0"/>
              <a:t>Conversation, </a:t>
            </a:r>
          </a:p>
          <a:p>
            <a:endParaRPr lang="en-US" dirty="0"/>
          </a:p>
          <a:p>
            <a:r>
              <a:rPr lang="en-US" dirty="0"/>
              <a:t>“Hey, I have a claim for you, here is the information on the provider(s), patient, subscriber and services provided.” = SF</a:t>
            </a:r>
          </a:p>
          <a:p>
            <a:r>
              <a:rPr lang="en-US" dirty="0"/>
              <a:t>“Thanks! I’m going to take that information and see what we will pay on the claim base on the members plan type and benefits.” = DF</a:t>
            </a:r>
          </a:p>
          <a:p>
            <a:r>
              <a:rPr lang="en-US" dirty="0"/>
              <a:t>“Ok, here is what we will cover.” = RF</a:t>
            </a:r>
          </a:p>
        </p:txBody>
      </p:sp>
    </p:spTree>
    <p:extLst>
      <p:ext uri="{BB962C8B-B14F-4D97-AF65-F5344CB8AC3E}">
        <p14:creationId xmlns:p14="http://schemas.microsoft.com/office/powerpoint/2010/main" val="8321550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29</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sz="1200" dirty="0">
                <a:latin typeface="Univers 45 Light"/>
              </a:rPr>
              <a:t>Because the local Plan often will make claims payments to providers on behalf of the processing Plan, the RF, in conveying these paid claim data, can function as an inter-Plan electronic reimbursement request.  To Reconcile is to resolve, make right, equalize. </a:t>
            </a:r>
          </a:p>
          <a:p>
            <a:endParaRPr lang="en-US" sz="1200" dirty="0">
              <a:latin typeface="Univers 45 Light"/>
            </a:endParaRPr>
          </a:p>
          <a:p>
            <a:r>
              <a:rPr lang="en-US" dirty="0"/>
              <a:t>Conversation, </a:t>
            </a:r>
          </a:p>
          <a:p>
            <a:endParaRPr lang="en-US" dirty="0"/>
          </a:p>
          <a:p>
            <a:r>
              <a:rPr lang="en-US" dirty="0"/>
              <a:t>Three formats walk into the </a:t>
            </a:r>
            <a:r>
              <a:rPr lang="en-US" dirty="0" err="1"/>
              <a:t>Bluezone</a:t>
            </a:r>
            <a:r>
              <a:rPr lang="en-US" dirty="0"/>
              <a:t>.</a:t>
            </a:r>
          </a:p>
          <a:p>
            <a:r>
              <a:rPr lang="en-US" dirty="0"/>
              <a:t>The SF says, “Hey, I have an order for you.”</a:t>
            </a:r>
          </a:p>
          <a:p>
            <a:r>
              <a:rPr lang="en-US" dirty="0"/>
              <a:t>The DF says, “Cool, I’ll process your order.”</a:t>
            </a:r>
          </a:p>
          <a:p>
            <a:r>
              <a:rPr lang="en-US" dirty="0"/>
              <a:t>The RF says, “I’ll take care of the check.</a:t>
            </a:r>
          </a:p>
          <a:p>
            <a:r>
              <a:rPr lang="en-US" dirty="0"/>
              <a:t>Claims says, “Awesome, I wish they all went that smoothly!”</a:t>
            </a:r>
          </a:p>
          <a:p>
            <a:r>
              <a:rPr lang="en-US" dirty="0"/>
              <a:t>“Hey, I have a claim for you, here is the information on the provider(s), patient, subscriber and services provided.” = SF</a:t>
            </a:r>
          </a:p>
          <a:p>
            <a:r>
              <a:rPr lang="en-US" dirty="0"/>
              <a:t>“Thanks! I’m going to take that information and see what we will pay on the claim base on the members plan type and benefits.” = DF</a:t>
            </a:r>
          </a:p>
          <a:p>
            <a:r>
              <a:rPr lang="en-US" dirty="0"/>
              <a:t>“Ok, here is what we will cover.” = RF</a:t>
            </a:r>
          </a:p>
          <a:p>
            <a:endParaRPr lang="en-US" dirty="0"/>
          </a:p>
        </p:txBody>
      </p:sp>
    </p:spTree>
    <p:extLst>
      <p:ext uri="{BB962C8B-B14F-4D97-AF65-F5344CB8AC3E}">
        <p14:creationId xmlns:p14="http://schemas.microsoft.com/office/powerpoint/2010/main" val="343024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5581511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30</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103953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31</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940199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32</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719618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33</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745149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34</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958357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35</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770563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36</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5795706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37</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056603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38</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323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4</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54359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5</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There are two instances of QNXT running at HMSA.  One for PB (Private Business) and one for GP (Government Programs).  GP consist of MCR and QI which share the same software instance but separate databases and all sit on the same server.</a:t>
            </a:r>
          </a:p>
        </p:txBody>
      </p:sp>
    </p:spTree>
    <p:extLst>
      <p:ext uri="{BB962C8B-B14F-4D97-AF65-F5344CB8AC3E}">
        <p14:creationId xmlns:p14="http://schemas.microsoft.com/office/powerpoint/2010/main" val="1684341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6</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17457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7</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19556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8</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837 is a format to send medical claims electronically. Just like UB04 and CMS 1500 are formats to submit hard-copy claims.  All 837 claims are sent via secure FTP (File Transfer Protocol) with a specific file name format and then automatically picked up for processing in QNXT. </a:t>
            </a:r>
          </a:p>
        </p:txBody>
      </p:sp>
    </p:spTree>
    <p:extLst>
      <p:ext uri="{BB962C8B-B14F-4D97-AF65-F5344CB8AC3E}">
        <p14:creationId xmlns:p14="http://schemas.microsoft.com/office/powerpoint/2010/main" val="3019233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8939E-CF65-4583-9E10-4D497694A7AE}" type="slidenum">
              <a:rPr lang="en-US"/>
              <a:pPr/>
              <a:t>9</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17489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5A230966-1C62-48D4-A430-466EA6DD347A}" type="slidenum">
              <a:rPr lang="en-US" smtClean="0"/>
              <a:t>‹#›</a:t>
            </a:fld>
            <a:endParaRPr lang="en-US"/>
          </a:p>
        </p:txBody>
      </p:sp>
    </p:spTree>
    <p:extLst>
      <p:ext uri="{BB962C8B-B14F-4D97-AF65-F5344CB8AC3E}">
        <p14:creationId xmlns:p14="http://schemas.microsoft.com/office/powerpoint/2010/main" val="112812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49"/>
            <a:ext cx="2844800" cy="323851"/>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5892800" y="6487393"/>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78664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5A230966-1C62-48D4-A430-466EA6DD347A}" type="slidenum">
              <a:rPr lang="en-US" smtClean="0"/>
              <a:t>‹#›</a:t>
            </a:fld>
            <a:endParaRPr lang="en-US"/>
          </a:p>
        </p:txBody>
      </p:sp>
    </p:spTree>
    <p:extLst>
      <p:ext uri="{BB962C8B-B14F-4D97-AF65-F5344CB8AC3E}">
        <p14:creationId xmlns:p14="http://schemas.microsoft.com/office/powerpoint/2010/main" val="1352176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p>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5A230966-1C62-48D4-A430-466EA6DD347A}" type="slidenum">
              <a:rPr lang="en-US" smtClean="0"/>
              <a:t>‹#›</a:t>
            </a:fld>
            <a:endParaRPr lang="en-US"/>
          </a:p>
        </p:txBody>
      </p:sp>
    </p:spTree>
    <p:extLst>
      <p:ext uri="{BB962C8B-B14F-4D97-AF65-F5344CB8AC3E}">
        <p14:creationId xmlns:p14="http://schemas.microsoft.com/office/powerpoint/2010/main" val="2622735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5A230966-1C62-48D4-A430-466EA6DD347A}" type="slidenum">
              <a:rPr lang="en-US" smtClean="0"/>
              <a:t>‹#›</a:t>
            </a:fld>
            <a:endParaRPr lang="en-US"/>
          </a:p>
        </p:txBody>
      </p:sp>
    </p:spTree>
    <p:extLst>
      <p:ext uri="{BB962C8B-B14F-4D97-AF65-F5344CB8AC3E}">
        <p14:creationId xmlns:p14="http://schemas.microsoft.com/office/powerpoint/2010/main" val="71661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pPr/>
              <a:t>‹#›</a:t>
            </a:fld>
            <a:endParaRPr lang="en-US"/>
          </a:p>
        </p:txBody>
      </p:sp>
    </p:spTree>
    <p:extLst>
      <p:ext uri="{BB962C8B-B14F-4D97-AF65-F5344CB8AC3E}">
        <p14:creationId xmlns:p14="http://schemas.microsoft.com/office/powerpoint/2010/main" val="609921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6"/>
            <a:ext cx="2844800" cy="36385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165600" y="6356986"/>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6"/>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274283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63643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58"/>
            <a:ext cx="2844800" cy="365125"/>
          </a:xfrm>
          <a:prstGeom prst="rect">
            <a:avLst/>
          </a:prstGeom>
        </p:spPr>
        <p:txBody>
          <a:bodyPr vert="horz" lIns="81635" tIns="40818" rIns="81635" bIns="40818" rtlCol="0" anchor="ctr"/>
          <a:lstStyle>
            <a:lvl1pPr algn="ctr">
              <a:defRPr sz="1467">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841892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22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7"/>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37068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p>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5A230966-1C62-48D4-A430-466EA6DD347A}" type="slidenum">
              <a:rPr lang="en-US" smtClean="0"/>
              <a:t>‹#›</a:t>
            </a:fld>
            <a:endParaRPr lang="en-US"/>
          </a:p>
        </p:txBody>
      </p:sp>
    </p:spTree>
    <p:extLst>
      <p:ext uri="{BB962C8B-B14F-4D97-AF65-F5344CB8AC3E}">
        <p14:creationId xmlns:p14="http://schemas.microsoft.com/office/powerpoint/2010/main" val="4937869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49"/>
            <a:ext cx="2844800" cy="323851"/>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5892800" y="6487393"/>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38381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5A230966-1C62-48D4-A430-466EA6DD347A}" type="slidenum">
              <a:rPr lang="en-US" smtClean="0"/>
              <a:t>‹#›</a:t>
            </a:fld>
            <a:endParaRPr lang="en-US"/>
          </a:p>
        </p:txBody>
      </p:sp>
    </p:spTree>
    <p:extLst>
      <p:ext uri="{BB962C8B-B14F-4D97-AF65-F5344CB8AC3E}">
        <p14:creationId xmlns:p14="http://schemas.microsoft.com/office/powerpoint/2010/main" val="3702847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pPr/>
              <a:t>‹#›</a:t>
            </a:fld>
            <a:endParaRPr lang="en-US"/>
          </a:p>
        </p:txBody>
      </p:sp>
    </p:spTree>
    <p:extLst>
      <p:ext uri="{BB962C8B-B14F-4D97-AF65-F5344CB8AC3E}">
        <p14:creationId xmlns:p14="http://schemas.microsoft.com/office/powerpoint/2010/main" val="1340748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6"/>
            <a:ext cx="2844800" cy="36385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165600" y="6356986"/>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6"/>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737851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625218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58"/>
            <a:ext cx="2844800" cy="365125"/>
          </a:xfrm>
          <a:prstGeom prst="rect">
            <a:avLst/>
          </a:prstGeom>
        </p:spPr>
        <p:txBody>
          <a:bodyPr vert="horz" lIns="81635" tIns="40818" rIns="81635" bIns="40818" rtlCol="0" anchor="ctr"/>
          <a:lstStyle>
            <a:lvl1pPr algn="ctr">
              <a:defRPr sz="1467">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79107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3503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7"/>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7929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1.jpeg"/><Relationship Id="rId5" Type="http://schemas.openxmlformats.org/officeDocument/2006/relationships/theme" Target="../theme/theme3.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17.xml"/><Relationship Id="rId7"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69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1" r:id="rId4"/>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53813349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37631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1550982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hf sldNum="0"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a:xfrm>
            <a:off x="4162697" y="1739538"/>
            <a:ext cx="6400800" cy="1470025"/>
          </a:xfrm>
        </p:spPr>
        <p:txBody>
          <a:bodyPr/>
          <a:lstStyle/>
          <a:p>
            <a:r>
              <a:rPr lang="en-US" dirty="0">
                <a:solidFill>
                  <a:srgbClr val="0070C0"/>
                </a:solidFill>
                <a:latin typeface="Univers 45 Light" pitchFamily="34" charset="0"/>
              </a:rPr>
              <a:t>Claims Terminology</a:t>
            </a:r>
          </a:p>
        </p:txBody>
      </p:sp>
      <p:sp>
        <p:nvSpPr>
          <p:cNvPr id="3" name="Subtitle 2">
            <a:extLst>
              <a:ext uri="{FF2B5EF4-FFF2-40B4-BE49-F238E27FC236}">
                <a16:creationId xmlns:a16="http://schemas.microsoft.com/office/drawing/2014/main" id="{EB1AE645-9879-42D1-9DC8-B466D60AEFE7}"/>
              </a:ext>
            </a:extLst>
          </p:cNvPr>
          <p:cNvSpPr>
            <a:spLocks noGrp="1"/>
          </p:cNvSpPr>
          <p:nvPr>
            <p:ph type="subTitle" idx="1"/>
          </p:nvPr>
        </p:nvSpPr>
        <p:spPr>
          <a:xfrm>
            <a:off x="3095897" y="3037344"/>
            <a:ext cx="8534400" cy="1752600"/>
          </a:xfrm>
        </p:spPr>
        <p:txBody>
          <a:bodyPr/>
          <a:lstStyle/>
          <a:p>
            <a:r>
              <a:rPr lang="en-US" dirty="0">
                <a:latin typeface="Univers 45 Light"/>
              </a:rPr>
              <a:t>Words you will hear, probably for the first time in this job.</a:t>
            </a:r>
          </a:p>
        </p:txBody>
      </p:sp>
    </p:spTree>
    <p:extLst>
      <p:ext uri="{BB962C8B-B14F-4D97-AF65-F5344CB8AC3E}">
        <p14:creationId xmlns:p14="http://schemas.microsoft.com/office/powerpoint/2010/main" val="666132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354977" y="1617618"/>
            <a:ext cx="4114800" cy="990600"/>
          </a:xfrm>
        </p:spPr>
        <p:txBody>
          <a:bodyPr/>
          <a:lstStyle/>
          <a:p>
            <a:pPr marL="1587" indent="0" algn="ctr">
              <a:buNone/>
            </a:pPr>
            <a:r>
              <a:rPr lang="en-US" sz="4000" b="1" u="sng" dirty="0">
                <a:latin typeface="Univers 45 Light" pitchFamily="34" charset="0"/>
              </a:rPr>
              <a:t>IMPACT</a:t>
            </a:r>
          </a:p>
        </p:txBody>
      </p:sp>
      <p:sp>
        <p:nvSpPr>
          <p:cNvPr id="2" name="TextBox 1">
            <a:extLst>
              <a:ext uri="{FF2B5EF4-FFF2-40B4-BE49-F238E27FC236}">
                <a16:creationId xmlns:a16="http://schemas.microsoft.com/office/drawing/2014/main" id="{F4201B8C-6913-4117-88B7-6E85652CE293}"/>
              </a:ext>
            </a:extLst>
          </p:cNvPr>
          <p:cNvSpPr txBox="1"/>
          <p:nvPr/>
        </p:nvSpPr>
        <p:spPr>
          <a:xfrm>
            <a:off x="3469277" y="2581715"/>
            <a:ext cx="3886200" cy="3170099"/>
          </a:xfrm>
          <a:prstGeom prst="rect">
            <a:avLst/>
          </a:prstGeom>
          <a:noFill/>
        </p:spPr>
        <p:txBody>
          <a:bodyPr wrap="square" rtlCol="0">
            <a:spAutoFit/>
          </a:bodyPr>
          <a:lstStyle/>
          <a:p>
            <a:r>
              <a:rPr lang="en-US" sz="2000" dirty="0">
                <a:latin typeface="Univers 45 Light"/>
              </a:rPr>
              <a:t>IMPACT is an application built and supported by HMSA to provide a way for managers and supervisors to assign and track specific claims (inventory) to specific staff.</a:t>
            </a:r>
          </a:p>
          <a:p>
            <a:endParaRPr lang="en-US" sz="2000" dirty="0">
              <a:latin typeface="Univers 45 Light"/>
            </a:endParaRPr>
          </a:p>
          <a:p>
            <a:r>
              <a:rPr lang="en-US" sz="2000" dirty="0">
                <a:latin typeface="Univers 45 Light"/>
              </a:rPr>
              <a:t>Staff uses IMPACT to work through the claims assigned to them.</a:t>
            </a:r>
          </a:p>
          <a:p>
            <a:endParaRPr lang="en-US" sz="2000" dirty="0">
              <a:latin typeface="Univers 45 Light"/>
            </a:endParaRPr>
          </a:p>
          <a:p>
            <a:endParaRPr lang="en-US" sz="2000" dirty="0">
              <a:latin typeface="Univers 45 Light"/>
            </a:endParaRPr>
          </a:p>
        </p:txBody>
      </p:sp>
      <p:pic>
        <p:nvPicPr>
          <p:cNvPr id="6" name="Picture 5">
            <a:extLst>
              <a:ext uri="{FF2B5EF4-FFF2-40B4-BE49-F238E27FC236}">
                <a16:creationId xmlns:a16="http://schemas.microsoft.com/office/drawing/2014/main" id="{3372697D-7351-40EE-9DD4-EC484BC2C0D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301351" y="2112918"/>
            <a:ext cx="2743200" cy="2743200"/>
          </a:xfrm>
          <a:prstGeom prst="rect">
            <a:avLst/>
          </a:prstGeom>
        </p:spPr>
      </p:pic>
    </p:spTree>
    <p:extLst>
      <p:ext uri="{BB962C8B-B14F-4D97-AF65-F5344CB8AC3E}">
        <p14:creationId xmlns:p14="http://schemas.microsoft.com/office/powerpoint/2010/main" val="55021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366952" y="1608878"/>
            <a:ext cx="4648200" cy="990600"/>
          </a:xfrm>
        </p:spPr>
        <p:txBody>
          <a:bodyPr/>
          <a:lstStyle/>
          <a:p>
            <a:pPr marL="1587" indent="0" algn="ctr">
              <a:buNone/>
            </a:pPr>
            <a:r>
              <a:rPr lang="en-US" sz="4000" b="1" u="sng" dirty="0">
                <a:latin typeface="Univers 45 Light" pitchFamily="34" charset="0"/>
              </a:rPr>
              <a:t>FORM 97 DATABASE</a:t>
            </a:r>
          </a:p>
        </p:txBody>
      </p:sp>
      <p:sp>
        <p:nvSpPr>
          <p:cNvPr id="2" name="TextBox 1">
            <a:extLst>
              <a:ext uri="{FF2B5EF4-FFF2-40B4-BE49-F238E27FC236}">
                <a16:creationId xmlns:a16="http://schemas.microsoft.com/office/drawing/2014/main" id="{F4201B8C-6913-4117-88B7-6E85652CE293}"/>
              </a:ext>
            </a:extLst>
          </p:cNvPr>
          <p:cNvSpPr txBox="1"/>
          <p:nvPr/>
        </p:nvSpPr>
        <p:spPr>
          <a:xfrm>
            <a:off x="3747952" y="2677509"/>
            <a:ext cx="3886200" cy="2246769"/>
          </a:xfrm>
          <a:prstGeom prst="rect">
            <a:avLst/>
          </a:prstGeom>
          <a:noFill/>
        </p:spPr>
        <p:txBody>
          <a:bodyPr wrap="square" rtlCol="0">
            <a:spAutoFit/>
          </a:bodyPr>
          <a:lstStyle/>
          <a:p>
            <a:r>
              <a:rPr lang="en-US" sz="2000" dirty="0">
                <a:latin typeface="Univers 45 Light"/>
              </a:rPr>
              <a:t>FORM 97 is a searchable document database application used to create, view and print Return to Provider letters.</a:t>
            </a:r>
          </a:p>
          <a:p>
            <a:r>
              <a:rPr lang="en-US" sz="2000" dirty="0">
                <a:latin typeface="Univers 45 Light"/>
              </a:rPr>
              <a:t> </a:t>
            </a:r>
          </a:p>
          <a:p>
            <a:endParaRPr lang="en-US" sz="2000" dirty="0">
              <a:latin typeface="Univers 45 Light"/>
            </a:endParaRPr>
          </a:p>
          <a:p>
            <a:endParaRPr lang="en-US" sz="2000" dirty="0">
              <a:latin typeface="Univers 45 Light"/>
            </a:endParaRPr>
          </a:p>
        </p:txBody>
      </p:sp>
      <p:pic>
        <p:nvPicPr>
          <p:cNvPr id="6" name="Picture 5">
            <a:extLst>
              <a:ext uri="{FF2B5EF4-FFF2-40B4-BE49-F238E27FC236}">
                <a16:creationId xmlns:a16="http://schemas.microsoft.com/office/drawing/2014/main" id="{3372697D-7351-40EE-9DD4-EC484BC2C0D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580026" y="2208712"/>
            <a:ext cx="2743200" cy="2743200"/>
          </a:xfrm>
          <a:prstGeom prst="rect">
            <a:avLst/>
          </a:prstGeom>
        </p:spPr>
      </p:pic>
    </p:spTree>
    <p:extLst>
      <p:ext uri="{BB962C8B-B14F-4D97-AF65-F5344CB8AC3E}">
        <p14:creationId xmlns:p14="http://schemas.microsoft.com/office/powerpoint/2010/main" val="3434510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348318" y="1613648"/>
            <a:ext cx="4114800" cy="990600"/>
          </a:xfrm>
        </p:spPr>
        <p:txBody>
          <a:bodyPr/>
          <a:lstStyle/>
          <a:p>
            <a:pPr marL="1587" indent="0" algn="ctr">
              <a:buNone/>
            </a:pPr>
            <a:r>
              <a:rPr lang="en-US" sz="4000" b="1" u="sng" dirty="0">
                <a:latin typeface="Univers 45 Light" pitchFamily="34" charset="0"/>
              </a:rPr>
              <a:t>Captiva</a:t>
            </a:r>
          </a:p>
        </p:txBody>
      </p:sp>
      <p:sp>
        <p:nvSpPr>
          <p:cNvPr id="2" name="TextBox 1">
            <a:extLst>
              <a:ext uri="{FF2B5EF4-FFF2-40B4-BE49-F238E27FC236}">
                <a16:creationId xmlns:a16="http://schemas.microsoft.com/office/drawing/2014/main" id="{F4201B8C-6913-4117-88B7-6E85652CE293}"/>
              </a:ext>
            </a:extLst>
          </p:cNvPr>
          <p:cNvSpPr txBox="1"/>
          <p:nvPr/>
        </p:nvSpPr>
        <p:spPr>
          <a:xfrm>
            <a:off x="3462618" y="2577744"/>
            <a:ext cx="3886200" cy="3785652"/>
          </a:xfrm>
          <a:prstGeom prst="rect">
            <a:avLst/>
          </a:prstGeom>
          <a:noFill/>
        </p:spPr>
        <p:txBody>
          <a:bodyPr wrap="square" rtlCol="0">
            <a:spAutoFit/>
          </a:bodyPr>
          <a:lstStyle/>
          <a:p>
            <a:r>
              <a:rPr lang="en-US" sz="2000" dirty="0">
                <a:latin typeface="Univers 45 Light"/>
              </a:rPr>
              <a:t>Capitva is an application that is used to scan hard copy claims and supporting documents so they can be processed electronically.</a:t>
            </a:r>
          </a:p>
          <a:p>
            <a:endParaRPr lang="en-US" sz="2000" dirty="0">
              <a:latin typeface="Univers 45 Light"/>
            </a:endParaRPr>
          </a:p>
          <a:p>
            <a:r>
              <a:rPr lang="en-US" sz="2000" dirty="0">
                <a:latin typeface="Univers 45 Light"/>
              </a:rPr>
              <a:t>Capitva uses Optical Character Recognition (OCR) to “read” the scanned documents and convert them into a computer-friendly format.</a:t>
            </a:r>
          </a:p>
          <a:p>
            <a:endParaRPr lang="en-US" sz="2000" dirty="0">
              <a:latin typeface="Univers 45 Light"/>
            </a:endParaRPr>
          </a:p>
          <a:p>
            <a:endParaRPr lang="en-US" sz="2000" dirty="0">
              <a:latin typeface="Univers 45 Light"/>
            </a:endParaRPr>
          </a:p>
        </p:txBody>
      </p:sp>
      <p:pic>
        <p:nvPicPr>
          <p:cNvPr id="6" name="Picture 5">
            <a:extLst>
              <a:ext uri="{FF2B5EF4-FFF2-40B4-BE49-F238E27FC236}">
                <a16:creationId xmlns:a16="http://schemas.microsoft.com/office/drawing/2014/main" id="{3372697D-7351-40EE-9DD4-EC484BC2C0D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294692" y="2108948"/>
            <a:ext cx="2743200" cy="2743200"/>
          </a:xfrm>
          <a:prstGeom prst="rect">
            <a:avLst/>
          </a:prstGeom>
        </p:spPr>
      </p:pic>
    </p:spTree>
    <p:extLst>
      <p:ext uri="{BB962C8B-B14F-4D97-AF65-F5344CB8AC3E}">
        <p14:creationId xmlns:p14="http://schemas.microsoft.com/office/powerpoint/2010/main" val="4058427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383280" y="1584961"/>
            <a:ext cx="4114800" cy="990600"/>
          </a:xfrm>
        </p:spPr>
        <p:txBody>
          <a:bodyPr/>
          <a:lstStyle/>
          <a:p>
            <a:pPr marL="1587" indent="0" algn="ctr">
              <a:buNone/>
            </a:pPr>
            <a:r>
              <a:rPr lang="en-US" sz="4000" b="1" u="sng" dirty="0">
                <a:latin typeface="Univers 45 Light" pitchFamily="34" charset="0"/>
              </a:rPr>
              <a:t>Documentum</a:t>
            </a:r>
          </a:p>
        </p:txBody>
      </p:sp>
      <p:sp>
        <p:nvSpPr>
          <p:cNvPr id="2" name="TextBox 1">
            <a:extLst>
              <a:ext uri="{FF2B5EF4-FFF2-40B4-BE49-F238E27FC236}">
                <a16:creationId xmlns:a16="http://schemas.microsoft.com/office/drawing/2014/main" id="{F4201B8C-6913-4117-88B7-6E85652CE293}"/>
              </a:ext>
            </a:extLst>
          </p:cNvPr>
          <p:cNvSpPr txBox="1"/>
          <p:nvPr/>
        </p:nvSpPr>
        <p:spPr>
          <a:xfrm>
            <a:off x="3497580" y="2549057"/>
            <a:ext cx="3886200" cy="4093428"/>
          </a:xfrm>
          <a:prstGeom prst="rect">
            <a:avLst/>
          </a:prstGeom>
          <a:noFill/>
        </p:spPr>
        <p:txBody>
          <a:bodyPr wrap="square" rtlCol="0">
            <a:spAutoFit/>
          </a:bodyPr>
          <a:lstStyle/>
          <a:p>
            <a:r>
              <a:rPr lang="en-US" sz="2000" dirty="0">
                <a:latin typeface="Univers 45 Light"/>
              </a:rPr>
              <a:t>Documentum is a searchable document database application for all documents captured/scanned by Captiva.</a:t>
            </a:r>
          </a:p>
          <a:p>
            <a:endParaRPr lang="en-US" sz="2000" dirty="0">
              <a:latin typeface="Univers 45 Light"/>
            </a:endParaRPr>
          </a:p>
          <a:p>
            <a:r>
              <a:rPr lang="en-US" sz="2000" dirty="0">
                <a:latin typeface="Univers 45 Light"/>
              </a:rPr>
              <a:t>Staff uses Documentum to view and verify claim documents.</a:t>
            </a:r>
          </a:p>
          <a:p>
            <a:endParaRPr lang="en-US" sz="2000" dirty="0">
              <a:latin typeface="Univers 45 Light"/>
            </a:endParaRPr>
          </a:p>
          <a:p>
            <a:r>
              <a:rPr lang="en-US" sz="2000" dirty="0">
                <a:latin typeface="Univers 45 Light"/>
              </a:rPr>
              <a:t>Only specific fields required for submission to QNXT for processing are checked.</a:t>
            </a:r>
          </a:p>
          <a:p>
            <a:endParaRPr lang="en-US" sz="2000" dirty="0">
              <a:latin typeface="Univers 45 Light"/>
            </a:endParaRPr>
          </a:p>
          <a:p>
            <a:endParaRPr lang="en-US" sz="2000" dirty="0">
              <a:latin typeface="Univers 45 Light"/>
            </a:endParaRPr>
          </a:p>
        </p:txBody>
      </p:sp>
      <p:pic>
        <p:nvPicPr>
          <p:cNvPr id="6" name="Picture 5">
            <a:extLst>
              <a:ext uri="{FF2B5EF4-FFF2-40B4-BE49-F238E27FC236}">
                <a16:creationId xmlns:a16="http://schemas.microsoft.com/office/drawing/2014/main" id="{3372697D-7351-40EE-9DD4-EC484BC2C0D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329654" y="2080261"/>
            <a:ext cx="2743200" cy="2743200"/>
          </a:xfrm>
          <a:prstGeom prst="rect">
            <a:avLst/>
          </a:prstGeom>
        </p:spPr>
      </p:pic>
    </p:spTree>
    <p:extLst>
      <p:ext uri="{BB962C8B-B14F-4D97-AF65-F5344CB8AC3E}">
        <p14:creationId xmlns:p14="http://schemas.microsoft.com/office/powerpoint/2010/main" val="3670492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350491" y="1609437"/>
            <a:ext cx="4114800" cy="990600"/>
          </a:xfrm>
        </p:spPr>
        <p:txBody>
          <a:bodyPr/>
          <a:lstStyle/>
          <a:p>
            <a:pPr marL="1587" indent="0" algn="ctr">
              <a:buNone/>
            </a:pPr>
            <a:r>
              <a:rPr lang="en-US" sz="4000" b="1" u="sng" dirty="0">
                <a:latin typeface="Univers 45 Light" pitchFamily="34" charset="0"/>
              </a:rPr>
              <a:t>Aerial</a:t>
            </a:r>
          </a:p>
        </p:txBody>
      </p:sp>
      <p:sp>
        <p:nvSpPr>
          <p:cNvPr id="2" name="TextBox 1">
            <a:extLst>
              <a:ext uri="{FF2B5EF4-FFF2-40B4-BE49-F238E27FC236}">
                <a16:creationId xmlns:a16="http://schemas.microsoft.com/office/drawing/2014/main" id="{F4201B8C-6913-4117-88B7-6E85652CE293}"/>
              </a:ext>
            </a:extLst>
          </p:cNvPr>
          <p:cNvSpPr txBox="1"/>
          <p:nvPr/>
        </p:nvSpPr>
        <p:spPr>
          <a:xfrm>
            <a:off x="3464791" y="2573533"/>
            <a:ext cx="3886200" cy="3724096"/>
          </a:xfrm>
          <a:prstGeom prst="rect">
            <a:avLst/>
          </a:prstGeom>
          <a:noFill/>
        </p:spPr>
        <p:txBody>
          <a:bodyPr wrap="square" rtlCol="0">
            <a:spAutoFit/>
          </a:bodyPr>
          <a:lstStyle/>
          <a:p>
            <a:r>
              <a:rPr lang="en-US" sz="2000" dirty="0">
                <a:latin typeface="Univers 45 Light"/>
              </a:rPr>
              <a:t>Aerial is a software application used to assist in making claim determinations.</a:t>
            </a:r>
          </a:p>
          <a:p>
            <a:endParaRPr lang="en-US" sz="2000" dirty="0">
              <a:latin typeface="Univers 45 Light"/>
            </a:endParaRPr>
          </a:p>
          <a:p>
            <a:r>
              <a:rPr lang="en-US" sz="2000" dirty="0">
                <a:latin typeface="Univers 45 Light"/>
              </a:rPr>
              <a:t>If a benefit requires pre-certification, a case is created in Aerial, supporting documents are uploaded and the Medical Management Team reviews them.</a:t>
            </a:r>
          </a:p>
          <a:p>
            <a:endParaRPr lang="en-US" sz="2000" dirty="0">
              <a:latin typeface="Univers 45 Light"/>
            </a:endParaRPr>
          </a:p>
          <a:p>
            <a:endParaRPr lang="en-US" dirty="0"/>
          </a:p>
          <a:p>
            <a:endParaRPr lang="en-US" dirty="0"/>
          </a:p>
        </p:txBody>
      </p:sp>
      <p:pic>
        <p:nvPicPr>
          <p:cNvPr id="6" name="Picture 5">
            <a:extLst>
              <a:ext uri="{FF2B5EF4-FFF2-40B4-BE49-F238E27FC236}">
                <a16:creationId xmlns:a16="http://schemas.microsoft.com/office/drawing/2014/main" id="{3372697D-7351-40EE-9DD4-EC484BC2C0D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296865" y="2104737"/>
            <a:ext cx="2743200" cy="2743200"/>
          </a:xfrm>
          <a:prstGeom prst="rect">
            <a:avLst/>
          </a:prstGeom>
        </p:spPr>
      </p:pic>
    </p:spTree>
    <p:extLst>
      <p:ext uri="{BB962C8B-B14F-4D97-AF65-F5344CB8AC3E}">
        <p14:creationId xmlns:p14="http://schemas.microsoft.com/office/powerpoint/2010/main" val="531611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SECTION 2: Forms and Formats</a:t>
            </a:r>
          </a:p>
        </p:txBody>
      </p:sp>
      <p:sp>
        <p:nvSpPr>
          <p:cNvPr id="35845" name="Rectangle 5"/>
          <p:cNvSpPr>
            <a:spLocks noGrp="1" noChangeArrowheads="1"/>
          </p:cNvSpPr>
          <p:nvPr>
            <p:ph idx="1"/>
          </p:nvPr>
        </p:nvSpPr>
        <p:spPr>
          <a:xfrm>
            <a:off x="3368040" y="1615442"/>
            <a:ext cx="8229600" cy="1371599"/>
          </a:xfrm>
        </p:spPr>
        <p:txBody>
          <a:bodyPr>
            <a:normAutofit fontScale="77500" lnSpcReduction="20000"/>
          </a:bodyPr>
          <a:lstStyle/>
          <a:p>
            <a:pPr marL="0" indent="0">
              <a:buNone/>
            </a:pPr>
            <a:r>
              <a:rPr lang="en-US" dirty="0">
                <a:latin typeface="Univers 45 Light" pitchFamily="34" charset="0"/>
              </a:rPr>
              <a:t>The terms in this section deal with the various forms and formats you may encounter in the claims department</a:t>
            </a:r>
          </a:p>
          <a:p>
            <a:endParaRPr lang="en-US" dirty="0">
              <a:latin typeface="Univers 45 Light" pitchFamily="34" charset="0"/>
            </a:endParaRPr>
          </a:p>
          <a:p>
            <a:endParaRPr lang="en-US" dirty="0">
              <a:latin typeface="Univers 45 Light" pitchFamily="34" charset="0"/>
            </a:endParaRPr>
          </a:p>
        </p:txBody>
      </p:sp>
      <p:pic>
        <p:nvPicPr>
          <p:cNvPr id="3" name="Picture 2">
            <a:extLst>
              <a:ext uri="{FF2B5EF4-FFF2-40B4-BE49-F238E27FC236}">
                <a16:creationId xmlns:a16="http://schemas.microsoft.com/office/drawing/2014/main" id="{EAAF3564-2CBD-46C1-9E15-01C6C867E4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3439" y="3227235"/>
            <a:ext cx="2286000" cy="2286000"/>
          </a:xfrm>
          <a:prstGeom prst="rect">
            <a:avLst/>
          </a:prstGeom>
        </p:spPr>
      </p:pic>
      <p:sp>
        <p:nvSpPr>
          <p:cNvPr id="8" name="TextBox 7">
            <a:extLst>
              <a:ext uri="{FF2B5EF4-FFF2-40B4-BE49-F238E27FC236}">
                <a16:creationId xmlns:a16="http://schemas.microsoft.com/office/drawing/2014/main" id="{344F2FFA-B170-482B-A4FC-C17E01540CBC}"/>
              </a:ext>
            </a:extLst>
          </p:cNvPr>
          <p:cNvSpPr txBox="1"/>
          <p:nvPr/>
        </p:nvSpPr>
        <p:spPr>
          <a:xfrm>
            <a:off x="4451405" y="5414970"/>
            <a:ext cx="2378765" cy="523220"/>
          </a:xfrm>
          <a:prstGeom prst="rect">
            <a:avLst/>
          </a:prstGeom>
          <a:noFill/>
        </p:spPr>
        <p:txBody>
          <a:bodyPr wrap="square" rtlCol="0">
            <a:spAutoFit/>
          </a:bodyPr>
          <a:lstStyle/>
          <a:p>
            <a:pPr algn="ctr"/>
            <a:r>
              <a:rPr lang="en-US" sz="2800" b="1" dirty="0">
                <a:latin typeface="Univers 45 Light"/>
              </a:rPr>
              <a:t>Forms</a:t>
            </a:r>
            <a:endParaRPr lang="en-US" b="1" dirty="0">
              <a:latin typeface="Univers 45 Light"/>
            </a:endParaRPr>
          </a:p>
        </p:txBody>
      </p:sp>
      <p:sp>
        <p:nvSpPr>
          <p:cNvPr id="11" name="TextBox 10">
            <a:extLst>
              <a:ext uri="{FF2B5EF4-FFF2-40B4-BE49-F238E27FC236}">
                <a16:creationId xmlns:a16="http://schemas.microsoft.com/office/drawing/2014/main" id="{815E7762-77BB-4FB5-94D8-0BFCCCD7202E}"/>
              </a:ext>
            </a:extLst>
          </p:cNvPr>
          <p:cNvSpPr txBox="1"/>
          <p:nvPr/>
        </p:nvSpPr>
        <p:spPr>
          <a:xfrm>
            <a:off x="8427057" y="5414970"/>
            <a:ext cx="2378765" cy="523220"/>
          </a:xfrm>
          <a:prstGeom prst="rect">
            <a:avLst/>
          </a:prstGeom>
          <a:noFill/>
        </p:spPr>
        <p:txBody>
          <a:bodyPr wrap="square" rtlCol="0">
            <a:spAutoFit/>
          </a:bodyPr>
          <a:lstStyle/>
          <a:p>
            <a:pPr algn="ctr"/>
            <a:r>
              <a:rPr lang="en-US" sz="2800" b="1" dirty="0">
                <a:latin typeface="Univers 45 Light"/>
              </a:rPr>
              <a:t>Format</a:t>
            </a:r>
          </a:p>
        </p:txBody>
      </p:sp>
      <p:pic>
        <p:nvPicPr>
          <p:cNvPr id="2" name="Picture 1">
            <a:extLst>
              <a:ext uri="{FF2B5EF4-FFF2-40B4-BE49-F238E27FC236}">
                <a16:creationId xmlns:a16="http://schemas.microsoft.com/office/drawing/2014/main" id="{EFB2ABB7-87ED-4BDD-90DE-8A7CBD654885}"/>
              </a:ext>
            </a:extLst>
          </p:cNvPr>
          <p:cNvPicPr>
            <a:picLocks/>
          </p:cNvPicPr>
          <p:nvPr/>
        </p:nvPicPr>
        <p:blipFill>
          <a:blip r:embed="rId4"/>
          <a:stretch>
            <a:fillRect/>
          </a:stretch>
        </p:blipFill>
        <p:spPr>
          <a:xfrm>
            <a:off x="4497787" y="3292218"/>
            <a:ext cx="2286000" cy="2286000"/>
          </a:xfrm>
          <a:prstGeom prst="rect">
            <a:avLst/>
          </a:prstGeom>
        </p:spPr>
      </p:pic>
    </p:spTree>
    <p:extLst>
      <p:ext uri="{BB962C8B-B14F-4D97-AF65-F5344CB8AC3E}">
        <p14:creationId xmlns:p14="http://schemas.microsoft.com/office/powerpoint/2010/main" val="1663404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076DB2A-B809-4026-B15E-BACAD58DD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13981" y="1590577"/>
            <a:ext cx="3378199" cy="4267198"/>
          </a:xfrm>
          <a:prstGeom prst="rect">
            <a:avLst/>
          </a:prstGeom>
        </p:spPr>
      </p:pic>
      <p:sp>
        <p:nvSpPr>
          <p:cNvPr id="41996" name="Rectangle 12"/>
          <p:cNvSpPr>
            <a:spLocks noGrp="1" noChangeArrowheads="1"/>
          </p:cNvSpPr>
          <p:nvPr>
            <p:ph type="title"/>
          </p:nvPr>
        </p:nvSpPr>
        <p:spPr/>
        <p:txBody>
          <a:bodyPr/>
          <a:lstStyle/>
          <a:p>
            <a:r>
              <a:rPr lang="en-US" dirty="0">
                <a:latin typeface="Univers 45 Light" pitchFamily="34" charset="0"/>
              </a:rPr>
              <a:t>FORMS AND FORMATS</a:t>
            </a:r>
          </a:p>
        </p:txBody>
      </p:sp>
      <p:sp>
        <p:nvSpPr>
          <p:cNvPr id="41997" name="Rectangle 13"/>
          <p:cNvSpPr>
            <a:spLocks noGrp="1" noChangeArrowheads="1"/>
          </p:cNvSpPr>
          <p:nvPr>
            <p:ph idx="1"/>
          </p:nvPr>
        </p:nvSpPr>
        <p:spPr>
          <a:xfrm>
            <a:off x="3383280" y="1630681"/>
            <a:ext cx="4114800" cy="990600"/>
          </a:xfrm>
        </p:spPr>
        <p:txBody>
          <a:bodyPr/>
          <a:lstStyle/>
          <a:p>
            <a:pPr marL="1587" indent="0" algn="ctr">
              <a:buNone/>
            </a:pPr>
            <a:r>
              <a:rPr lang="en-US" sz="4000" dirty="0">
                <a:latin typeface="Univers 45 Light" pitchFamily="34" charset="0"/>
              </a:rPr>
              <a:t>CMS 1500</a:t>
            </a:r>
          </a:p>
        </p:txBody>
      </p:sp>
      <p:pic>
        <p:nvPicPr>
          <p:cNvPr id="3" name="Picture 2">
            <a:extLst>
              <a:ext uri="{FF2B5EF4-FFF2-40B4-BE49-F238E27FC236}">
                <a16:creationId xmlns:a16="http://schemas.microsoft.com/office/drawing/2014/main" id="{70D19419-55FE-4740-93AB-AA6080500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0080" y="2497805"/>
            <a:ext cx="2286000" cy="2286000"/>
          </a:xfrm>
          <a:prstGeom prst="rect">
            <a:avLst/>
          </a:prstGeom>
        </p:spPr>
      </p:pic>
      <p:sp>
        <p:nvSpPr>
          <p:cNvPr id="9" name="TextBox 8">
            <a:extLst>
              <a:ext uri="{FF2B5EF4-FFF2-40B4-BE49-F238E27FC236}">
                <a16:creationId xmlns:a16="http://schemas.microsoft.com/office/drawing/2014/main" id="{B6FC1273-BBD6-4987-BE90-2DE22B13D219}"/>
              </a:ext>
            </a:extLst>
          </p:cNvPr>
          <p:cNvSpPr txBox="1"/>
          <p:nvPr/>
        </p:nvSpPr>
        <p:spPr>
          <a:xfrm>
            <a:off x="3497580" y="2594777"/>
            <a:ext cx="3886200" cy="3785652"/>
          </a:xfrm>
          <a:prstGeom prst="rect">
            <a:avLst/>
          </a:prstGeom>
          <a:noFill/>
        </p:spPr>
        <p:txBody>
          <a:bodyPr wrap="square" rtlCol="0">
            <a:spAutoFit/>
          </a:bodyPr>
          <a:lstStyle/>
          <a:p>
            <a:r>
              <a:rPr lang="en-US" sz="2000" dirty="0">
                <a:latin typeface="Univers 45 Light"/>
              </a:rPr>
              <a:t>A CMS 1500 form is used by physicians to submit hard-copy claims.</a:t>
            </a:r>
          </a:p>
          <a:p>
            <a:endParaRPr lang="en-US" sz="2000" dirty="0">
              <a:latin typeface="Univers 45 Light"/>
            </a:endParaRPr>
          </a:p>
          <a:p>
            <a:r>
              <a:rPr lang="en-US" sz="2000" dirty="0">
                <a:latin typeface="Univers 45 Light"/>
              </a:rPr>
              <a:t>The form is covered with red text for easy identification.</a:t>
            </a:r>
          </a:p>
          <a:p>
            <a:endParaRPr lang="en-US" sz="2000" dirty="0">
              <a:latin typeface="Univers 45 Light"/>
            </a:endParaRPr>
          </a:p>
          <a:p>
            <a:r>
              <a:rPr lang="en-US" sz="2000" dirty="0">
                <a:latin typeface="Univers 45 Light"/>
              </a:rPr>
              <a:t>When a CMS 1500 claim is viewed in Documentum, the red is stripped out.  </a:t>
            </a:r>
          </a:p>
          <a:p>
            <a:endParaRPr lang="en-US" sz="2000" dirty="0">
              <a:latin typeface="Univers 45 Light"/>
            </a:endParaRPr>
          </a:p>
          <a:p>
            <a:endParaRPr lang="en-US" sz="2000" dirty="0">
              <a:latin typeface="Univers 45 Light"/>
            </a:endParaRPr>
          </a:p>
        </p:txBody>
      </p:sp>
    </p:spTree>
    <p:extLst>
      <p:ext uri="{BB962C8B-B14F-4D97-AF65-F5344CB8AC3E}">
        <p14:creationId xmlns:p14="http://schemas.microsoft.com/office/powerpoint/2010/main" val="194783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076DB2A-B809-4026-B15E-BACAD58DD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0548" y="1560098"/>
            <a:ext cx="3224105" cy="4267199"/>
          </a:xfrm>
          <a:prstGeom prst="rect">
            <a:avLst/>
          </a:prstGeom>
        </p:spPr>
      </p:pic>
      <p:sp>
        <p:nvSpPr>
          <p:cNvPr id="41996" name="Rectangle 12"/>
          <p:cNvSpPr>
            <a:spLocks noGrp="1" noChangeArrowheads="1"/>
          </p:cNvSpPr>
          <p:nvPr>
            <p:ph type="title"/>
          </p:nvPr>
        </p:nvSpPr>
        <p:spPr/>
        <p:txBody>
          <a:bodyPr/>
          <a:lstStyle/>
          <a:p>
            <a:r>
              <a:rPr lang="en-US" dirty="0">
                <a:latin typeface="Univers 45 Light" pitchFamily="34" charset="0"/>
              </a:rPr>
              <a:t>FORMS AND FORMATS</a:t>
            </a:r>
          </a:p>
        </p:txBody>
      </p:sp>
      <p:sp>
        <p:nvSpPr>
          <p:cNvPr id="41997" name="Rectangle 13"/>
          <p:cNvSpPr>
            <a:spLocks noGrp="1" noChangeArrowheads="1"/>
          </p:cNvSpPr>
          <p:nvPr>
            <p:ph idx="1"/>
          </p:nvPr>
        </p:nvSpPr>
        <p:spPr>
          <a:xfrm>
            <a:off x="3352800" y="1600201"/>
            <a:ext cx="4114800" cy="990600"/>
          </a:xfrm>
        </p:spPr>
        <p:txBody>
          <a:bodyPr/>
          <a:lstStyle/>
          <a:p>
            <a:pPr marL="1587" indent="0" algn="ctr">
              <a:buNone/>
            </a:pPr>
            <a:r>
              <a:rPr lang="en-US" sz="4000" dirty="0">
                <a:latin typeface="Univers 45 Light" pitchFamily="34" charset="0"/>
              </a:rPr>
              <a:t>UB-04</a:t>
            </a:r>
          </a:p>
        </p:txBody>
      </p:sp>
      <p:pic>
        <p:nvPicPr>
          <p:cNvPr id="3" name="Picture 2">
            <a:extLst>
              <a:ext uri="{FF2B5EF4-FFF2-40B4-BE49-F238E27FC236}">
                <a16:creationId xmlns:a16="http://schemas.microsoft.com/office/drawing/2014/main" id="{70D19419-55FE-4740-93AB-AA6080500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9600" y="2467325"/>
            <a:ext cx="2286000" cy="2286000"/>
          </a:xfrm>
          <a:prstGeom prst="rect">
            <a:avLst/>
          </a:prstGeom>
        </p:spPr>
      </p:pic>
      <p:sp>
        <p:nvSpPr>
          <p:cNvPr id="9" name="TextBox 8">
            <a:extLst>
              <a:ext uri="{FF2B5EF4-FFF2-40B4-BE49-F238E27FC236}">
                <a16:creationId xmlns:a16="http://schemas.microsoft.com/office/drawing/2014/main" id="{B6FC1273-BBD6-4987-BE90-2DE22B13D219}"/>
              </a:ext>
            </a:extLst>
          </p:cNvPr>
          <p:cNvSpPr txBox="1"/>
          <p:nvPr/>
        </p:nvSpPr>
        <p:spPr>
          <a:xfrm>
            <a:off x="3467100" y="2564297"/>
            <a:ext cx="3886200" cy="3724096"/>
          </a:xfrm>
          <a:prstGeom prst="rect">
            <a:avLst/>
          </a:prstGeom>
          <a:noFill/>
        </p:spPr>
        <p:txBody>
          <a:bodyPr wrap="square" rtlCol="0">
            <a:spAutoFit/>
          </a:bodyPr>
          <a:lstStyle/>
          <a:p>
            <a:r>
              <a:rPr lang="en-US" sz="2000" dirty="0">
                <a:latin typeface="Univers 45 Light"/>
              </a:rPr>
              <a:t>A UB-04 form is used by facilities to submit hard-copy claims.</a:t>
            </a:r>
          </a:p>
          <a:p>
            <a:endParaRPr lang="en-US" sz="2000" dirty="0">
              <a:latin typeface="Univers 45 Light"/>
            </a:endParaRPr>
          </a:p>
          <a:p>
            <a:r>
              <a:rPr lang="en-US" sz="2000" dirty="0">
                <a:latin typeface="Univers 45 Light"/>
              </a:rPr>
              <a:t>A facility is just another word for a hospital in the claims department.</a:t>
            </a:r>
          </a:p>
          <a:p>
            <a:endParaRPr lang="en-US" sz="2000" dirty="0">
              <a:latin typeface="Univers 45 Light"/>
            </a:endParaRPr>
          </a:p>
          <a:p>
            <a:r>
              <a:rPr lang="en-US" sz="2000" dirty="0">
                <a:latin typeface="Univers 45 Light"/>
              </a:rPr>
              <a:t>The form is black, white and grey easy identification.</a:t>
            </a:r>
          </a:p>
          <a:p>
            <a:endParaRPr lang="en-US" sz="2000" dirty="0">
              <a:latin typeface="Univers 45 Light"/>
            </a:endParaRPr>
          </a:p>
          <a:p>
            <a:endParaRPr lang="en-US" sz="2000" dirty="0">
              <a:latin typeface="Univers 45 Light"/>
            </a:endParaRPr>
          </a:p>
          <a:p>
            <a:endParaRPr lang="en-US" dirty="0"/>
          </a:p>
          <a:p>
            <a:endParaRPr lang="en-US" dirty="0"/>
          </a:p>
        </p:txBody>
      </p:sp>
    </p:spTree>
    <p:extLst>
      <p:ext uri="{BB962C8B-B14F-4D97-AF65-F5344CB8AC3E}">
        <p14:creationId xmlns:p14="http://schemas.microsoft.com/office/powerpoint/2010/main" val="1308917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076DB2A-B809-4026-B15E-BACAD58DD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5346" y="1699920"/>
            <a:ext cx="3093629" cy="4109472"/>
          </a:xfrm>
          <a:prstGeom prst="rect">
            <a:avLst/>
          </a:prstGeom>
          <a:ln w="6350">
            <a:solidFill>
              <a:schemeClr val="tx1"/>
            </a:solidFill>
          </a:ln>
          <a:effectLst>
            <a:softEdge rad="0"/>
          </a:effectLst>
        </p:spPr>
      </p:pic>
      <p:sp>
        <p:nvSpPr>
          <p:cNvPr id="41996" name="Rectangle 12"/>
          <p:cNvSpPr>
            <a:spLocks noGrp="1" noChangeArrowheads="1"/>
          </p:cNvSpPr>
          <p:nvPr>
            <p:ph type="title"/>
          </p:nvPr>
        </p:nvSpPr>
        <p:spPr/>
        <p:txBody>
          <a:bodyPr/>
          <a:lstStyle/>
          <a:p>
            <a:r>
              <a:rPr lang="en-US" dirty="0">
                <a:latin typeface="Univers 45 Light" pitchFamily="34" charset="0"/>
              </a:rPr>
              <a:t>FORMS AND FORMATS</a:t>
            </a:r>
          </a:p>
        </p:txBody>
      </p:sp>
      <p:sp>
        <p:nvSpPr>
          <p:cNvPr id="41997" name="Rectangle 13"/>
          <p:cNvSpPr>
            <a:spLocks noGrp="1" noChangeArrowheads="1"/>
          </p:cNvSpPr>
          <p:nvPr>
            <p:ph idx="1"/>
          </p:nvPr>
        </p:nvSpPr>
        <p:spPr>
          <a:xfrm>
            <a:off x="3413760" y="1661161"/>
            <a:ext cx="4343400" cy="990600"/>
          </a:xfrm>
        </p:spPr>
        <p:txBody>
          <a:bodyPr/>
          <a:lstStyle/>
          <a:p>
            <a:pPr marL="1587" indent="0" algn="ctr">
              <a:buNone/>
            </a:pPr>
            <a:r>
              <a:rPr lang="en-US" sz="4000" dirty="0">
                <a:latin typeface="Univers 45 Light" pitchFamily="34" charset="0"/>
              </a:rPr>
              <a:t>Captiva Coversheet</a:t>
            </a:r>
          </a:p>
        </p:txBody>
      </p:sp>
      <p:pic>
        <p:nvPicPr>
          <p:cNvPr id="3" name="Picture 2">
            <a:extLst>
              <a:ext uri="{FF2B5EF4-FFF2-40B4-BE49-F238E27FC236}">
                <a16:creationId xmlns:a16="http://schemas.microsoft.com/office/drawing/2014/main" id="{70D19419-55FE-4740-93AB-AA6080500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2528285"/>
            <a:ext cx="2286000" cy="2286000"/>
          </a:xfrm>
          <a:prstGeom prst="rect">
            <a:avLst/>
          </a:prstGeom>
        </p:spPr>
      </p:pic>
      <p:sp>
        <p:nvSpPr>
          <p:cNvPr id="9" name="TextBox 8">
            <a:extLst>
              <a:ext uri="{FF2B5EF4-FFF2-40B4-BE49-F238E27FC236}">
                <a16:creationId xmlns:a16="http://schemas.microsoft.com/office/drawing/2014/main" id="{B6FC1273-BBD6-4987-BE90-2DE22B13D219}"/>
              </a:ext>
            </a:extLst>
          </p:cNvPr>
          <p:cNvSpPr txBox="1"/>
          <p:nvPr/>
        </p:nvSpPr>
        <p:spPr>
          <a:xfrm>
            <a:off x="3756660" y="2625257"/>
            <a:ext cx="3886200" cy="3416320"/>
          </a:xfrm>
          <a:prstGeom prst="rect">
            <a:avLst/>
          </a:prstGeom>
          <a:noFill/>
        </p:spPr>
        <p:txBody>
          <a:bodyPr wrap="square" rtlCol="0">
            <a:spAutoFit/>
          </a:bodyPr>
          <a:lstStyle/>
          <a:p>
            <a:r>
              <a:rPr lang="en-US" sz="2000" dirty="0">
                <a:latin typeface="Univers 45 Light"/>
              </a:rPr>
              <a:t>A Captiva Coversheet is used to indicate the type of batch job which is being submitted.</a:t>
            </a:r>
          </a:p>
          <a:p>
            <a:endParaRPr lang="en-US" sz="2000" dirty="0">
              <a:latin typeface="Univers 45 Light"/>
            </a:endParaRPr>
          </a:p>
          <a:p>
            <a:r>
              <a:rPr lang="en-US" sz="2000" dirty="0">
                <a:latin typeface="Univers 45 Light"/>
              </a:rPr>
              <a:t>There are different versions of the same form for different units that are pink or blue.  They all say “Captiva Coversheet” across the top.</a:t>
            </a:r>
          </a:p>
          <a:p>
            <a:endParaRPr lang="en-US" dirty="0"/>
          </a:p>
          <a:p>
            <a:endParaRPr lang="en-US" dirty="0"/>
          </a:p>
        </p:txBody>
      </p:sp>
    </p:spTree>
    <p:extLst>
      <p:ext uri="{BB962C8B-B14F-4D97-AF65-F5344CB8AC3E}">
        <p14:creationId xmlns:p14="http://schemas.microsoft.com/office/powerpoint/2010/main" val="1036068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076DB2A-B809-4026-B15E-BACAD58DD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91028" y="1684680"/>
            <a:ext cx="3224105" cy="4109472"/>
          </a:xfrm>
          <a:prstGeom prst="rect">
            <a:avLst/>
          </a:prstGeom>
          <a:ln w="6350">
            <a:solidFill>
              <a:schemeClr val="tx1"/>
            </a:solidFill>
          </a:ln>
          <a:effectLst>
            <a:softEdge rad="0"/>
          </a:effectLst>
        </p:spPr>
      </p:pic>
      <p:sp>
        <p:nvSpPr>
          <p:cNvPr id="41996" name="Rectangle 12"/>
          <p:cNvSpPr>
            <a:spLocks noGrp="1" noChangeArrowheads="1"/>
          </p:cNvSpPr>
          <p:nvPr>
            <p:ph type="title"/>
          </p:nvPr>
        </p:nvSpPr>
        <p:spPr/>
        <p:txBody>
          <a:bodyPr/>
          <a:lstStyle/>
          <a:p>
            <a:r>
              <a:rPr lang="en-US" dirty="0">
                <a:latin typeface="Univers 45 Light" pitchFamily="34" charset="0"/>
              </a:rPr>
              <a:t>FORMS AND FORMATS</a:t>
            </a:r>
          </a:p>
        </p:txBody>
      </p:sp>
      <p:sp>
        <p:nvSpPr>
          <p:cNvPr id="41997" name="Rectangle 13"/>
          <p:cNvSpPr>
            <a:spLocks noGrp="1" noChangeArrowheads="1"/>
          </p:cNvSpPr>
          <p:nvPr>
            <p:ph idx="1"/>
          </p:nvPr>
        </p:nvSpPr>
        <p:spPr>
          <a:xfrm>
            <a:off x="3383280" y="1645921"/>
            <a:ext cx="4114800" cy="990600"/>
          </a:xfrm>
        </p:spPr>
        <p:txBody>
          <a:bodyPr/>
          <a:lstStyle/>
          <a:p>
            <a:pPr marL="1587" indent="0" algn="ctr">
              <a:buNone/>
            </a:pPr>
            <a:r>
              <a:rPr lang="en-US" sz="4000" dirty="0">
                <a:latin typeface="Univers 45 Light" pitchFamily="34" charset="0"/>
              </a:rPr>
              <a:t>Top Sheets</a:t>
            </a:r>
          </a:p>
        </p:txBody>
      </p:sp>
      <p:pic>
        <p:nvPicPr>
          <p:cNvPr id="3" name="Picture 2">
            <a:extLst>
              <a:ext uri="{FF2B5EF4-FFF2-40B4-BE49-F238E27FC236}">
                <a16:creationId xmlns:a16="http://schemas.microsoft.com/office/drawing/2014/main" id="{70D19419-55FE-4740-93AB-AA6080500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0080" y="2513045"/>
            <a:ext cx="2286000" cy="2286000"/>
          </a:xfrm>
          <a:prstGeom prst="rect">
            <a:avLst/>
          </a:prstGeom>
        </p:spPr>
      </p:pic>
      <p:sp>
        <p:nvSpPr>
          <p:cNvPr id="9" name="TextBox 8">
            <a:extLst>
              <a:ext uri="{FF2B5EF4-FFF2-40B4-BE49-F238E27FC236}">
                <a16:creationId xmlns:a16="http://schemas.microsoft.com/office/drawing/2014/main" id="{B6FC1273-BBD6-4987-BE90-2DE22B13D219}"/>
              </a:ext>
            </a:extLst>
          </p:cNvPr>
          <p:cNvSpPr txBox="1"/>
          <p:nvPr/>
        </p:nvSpPr>
        <p:spPr>
          <a:xfrm>
            <a:off x="3497580" y="2610018"/>
            <a:ext cx="3886200" cy="3477875"/>
          </a:xfrm>
          <a:prstGeom prst="rect">
            <a:avLst/>
          </a:prstGeom>
          <a:noFill/>
        </p:spPr>
        <p:txBody>
          <a:bodyPr wrap="square" rtlCol="0">
            <a:spAutoFit/>
          </a:bodyPr>
          <a:lstStyle/>
          <a:p>
            <a:r>
              <a:rPr lang="en-US" sz="2000" dirty="0">
                <a:latin typeface="Univers 45 Light"/>
              </a:rPr>
              <a:t>A Top Sheet is used to separate batches of claims. </a:t>
            </a:r>
          </a:p>
          <a:p>
            <a:endParaRPr lang="en-US" sz="2000" dirty="0">
              <a:latin typeface="Univers 45 Light"/>
            </a:endParaRPr>
          </a:p>
          <a:p>
            <a:r>
              <a:rPr lang="en-US" sz="2000" dirty="0">
                <a:latin typeface="Univers 45 Light"/>
              </a:rPr>
              <a:t>In the claims department we just call them T-Sheets </a:t>
            </a:r>
          </a:p>
          <a:p>
            <a:endParaRPr lang="en-US" sz="2000" dirty="0">
              <a:latin typeface="Univers 45 Light"/>
            </a:endParaRPr>
          </a:p>
          <a:p>
            <a:r>
              <a:rPr lang="en-US" sz="2000" dirty="0">
                <a:latin typeface="Univers 45 Light"/>
              </a:rPr>
              <a:t>The large T in the middle is there to tell the scanners “THIS IS A NEW BATCH”</a:t>
            </a:r>
          </a:p>
          <a:p>
            <a:endParaRPr lang="en-US" sz="2000" dirty="0">
              <a:latin typeface="Univers 45 Light"/>
            </a:endParaRPr>
          </a:p>
          <a:p>
            <a:endParaRPr lang="en-US" sz="2000" dirty="0">
              <a:latin typeface="Univers 45 Light"/>
            </a:endParaRPr>
          </a:p>
        </p:txBody>
      </p:sp>
    </p:spTree>
    <p:extLst>
      <p:ext uri="{BB962C8B-B14F-4D97-AF65-F5344CB8AC3E}">
        <p14:creationId xmlns:p14="http://schemas.microsoft.com/office/powerpoint/2010/main" val="2025915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Purpose</a:t>
            </a:r>
          </a:p>
        </p:txBody>
      </p:sp>
      <p:sp>
        <p:nvSpPr>
          <p:cNvPr id="35845" name="Rectangle 5"/>
          <p:cNvSpPr>
            <a:spLocks noGrp="1" noChangeArrowheads="1"/>
          </p:cNvSpPr>
          <p:nvPr>
            <p:ph idx="1"/>
          </p:nvPr>
        </p:nvSpPr>
        <p:spPr/>
        <p:txBody>
          <a:bodyPr/>
          <a:lstStyle/>
          <a:p>
            <a:r>
              <a:rPr lang="en-US" sz="2400" dirty="0">
                <a:latin typeface="Univers 45 Light" pitchFamily="34" charset="0"/>
              </a:rPr>
              <a:t>To become familiar with common words and phrases you will hear in the claims department</a:t>
            </a:r>
          </a:p>
          <a:p>
            <a:endParaRPr lang="en-US" dirty="0">
              <a:latin typeface="Univers 45 Light" pitchFamily="34" charset="0"/>
            </a:endParaRPr>
          </a:p>
          <a:p>
            <a:endParaRPr lang="en-US" dirty="0">
              <a:latin typeface="Univers 45 Light" pitchFamily="34" charset="0"/>
            </a:endParaRPr>
          </a:p>
        </p:txBody>
      </p:sp>
    </p:spTree>
    <p:extLst>
      <p:ext uri="{BB962C8B-B14F-4D97-AF65-F5344CB8AC3E}">
        <p14:creationId xmlns:p14="http://schemas.microsoft.com/office/powerpoint/2010/main" val="2036817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076DB2A-B809-4026-B15E-BACAD58DD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25786" y="1638960"/>
            <a:ext cx="3093629" cy="4109472"/>
          </a:xfrm>
          <a:prstGeom prst="rect">
            <a:avLst/>
          </a:prstGeom>
        </p:spPr>
      </p:pic>
      <p:sp>
        <p:nvSpPr>
          <p:cNvPr id="41996" name="Rectangle 12"/>
          <p:cNvSpPr>
            <a:spLocks noGrp="1" noChangeArrowheads="1"/>
          </p:cNvSpPr>
          <p:nvPr>
            <p:ph type="title"/>
          </p:nvPr>
        </p:nvSpPr>
        <p:spPr/>
        <p:txBody>
          <a:bodyPr/>
          <a:lstStyle/>
          <a:p>
            <a:r>
              <a:rPr lang="en-US" dirty="0">
                <a:latin typeface="Univers 45 Light" pitchFamily="34" charset="0"/>
              </a:rPr>
              <a:t>FORMS AND FORMATS</a:t>
            </a:r>
          </a:p>
        </p:txBody>
      </p:sp>
      <p:sp>
        <p:nvSpPr>
          <p:cNvPr id="41997" name="Rectangle 13"/>
          <p:cNvSpPr>
            <a:spLocks noGrp="1" noChangeArrowheads="1"/>
          </p:cNvSpPr>
          <p:nvPr>
            <p:ph idx="1"/>
          </p:nvPr>
        </p:nvSpPr>
        <p:spPr>
          <a:xfrm>
            <a:off x="3352800" y="1600201"/>
            <a:ext cx="4114800" cy="990600"/>
          </a:xfrm>
        </p:spPr>
        <p:txBody>
          <a:bodyPr/>
          <a:lstStyle/>
          <a:p>
            <a:pPr marL="1587" indent="0" algn="ctr">
              <a:buNone/>
            </a:pPr>
            <a:r>
              <a:rPr lang="en-US" sz="4000" dirty="0">
                <a:latin typeface="Univers 45 Light" pitchFamily="34" charset="0"/>
              </a:rPr>
              <a:t>Patch 3 Sheet</a:t>
            </a:r>
          </a:p>
        </p:txBody>
      </p:sp>
      <p:pic>
        <p:nvPicPr>
          <p:cNvPr id="3" name="Picture 2">
            <a:extLst>
              <a:ext uri="{FF2B5EF4-FFF2-40B4-BE49-F238E27FC236}">
                <a16:creationId xmlns:a16="http://schemas.microsoft.com/office/drawing/2014/main" id="{70D19419-55FE-4740-93AB-AA6080500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9600" y="2467325"/>
            <a:ext cx="2286000" cy="2286000"/>
          </a:xfrm>
          <a:prstGeom prst="rect">
            <a:avLst/>
          </a:prstGeom>
        </p:spPr>
      </p:pic>
      <p:sp>
        <p:nvSpPr>
          <p:cNvPr id="9" name="TextBox 8">
            <a:extLst>
              <a:ext uri="{FF2B5EF4-FFF2-40B4-BE49-F238E27FC236}">
                <a16:creationId xmlns:a16="http://schemas.microsoft.com/office/drawing/2014/main" id="{B6FC1273-BBD6-4987-BE90-2DE22B13D219}"/>
              </a:ext>
            </a:extLst>
          </p:cNvPr>
          <p:cNvSpPr txBox="1"/>
          <p:nvPr/>
        </p:nvSpPr>
        <p:spPr>
          <a:xfrm>
            <a:off x="3467100" y="2564298"/>
            <a:ext cx="3886200" cy="3477875"/>
          </a:xfrm>
          <a:prstGeom prst="rect">
            <a:avLst/>
          </a:prstGeom>
          <a:noFill/>
        </p:spPr>
        <p:txBody>
          <a:bodyPr wrap="square" rtlCol="0">
            <a:spAutoFit/>
          </a:bodyPr>
          <a:lstStyle/>
          <a:p>
            <a:r>
              <a:rPr lang="en-US" sz="2000" dirty="0">
                <a:latin typeface="Univers 45 Light"/>
              </a:rPr>
              <a:t>A Patch 3 sheet, refereed to around here as a “Pink Sheet” is used to separate edits or updates on the SAME claim within a batch.  </a:t>
            </a:r>
          </a:p>
          <a:p>
            <a:endParaRPr lang="en-US" sz="2000" dirty="0">
              <a:latin typeface="Univers 45 Light"/>
            </a:endParaRPr>
          </a:p>
          <a:p>
            <a:r>
              <a:rPr lang="en-US" sz="2000" dirty="0">
                <a:latin typeface="Univers 45 Light"/>
              </a:rPr>
              <a:t>The large 3 in the middle is there to tell the scanners “THIS IS PART OF THE SAME CLAIM” but does NOT need to be reprocessed.</a:t>
            </a:r>
          </a:p>
          <a:p>
            <a:endParaRPr lang="en-US" sz="2000" dirty="0">
              <a:latin typeface="Univers 45 Light"/>
            </a:endParaRPr>
          </a:p>
          <a:p>
            <a:endParaRPr lang="en-US" sz="2000" dirty="0">
              <a:latin typeface="Univers 45 Light"/>
            </a:endParaRPr>
          </a:p>
        </p:txBody>
      </p:sp>
    </p:spTree>
    <p:extLst>
      <p:ext uri="{BB962C8B-B14F-4D97-AF65-F5344CB8AC3E}">
        <p14:creationId xmlns:p14="http://schemas.microsoft.com/office/powerpoint/2010/main" val="2813447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FORMS AND FORMATS</a:t>
            </a:r>
          </a:p>
        </p:txBody>
      </p:sp>
      <p:sp>
        <p:nvSpPr>
          <p:cNvPr id="41997" name="Rectangle 13"/>
          <p:cNvSpPr>
            <a:spLocks noGrp="1" noChangeArrowheads="1"/>
          </p:cNvSpPr>
          <p:nvPr>
            <p:ph idx="1"/>
          </p:nvPr>
        </p:nvSpPr>
        <p:spPr>
          <a:xfrm>
            <a:off x="3368040" y="1691641"/>
            <a:ext cx="4114800" cy="990600"/>
          </a:xfrm>
        </p:spPr>
        <p:txBody>
          <a:bodyPr/>
          <a:lstStyle/>
          <a:p>
            <a:pPr marL="1587" indent="0" algn="ctr">
              <a:buNone/>
            </a:pPr>
            <a:r>
              <a:rPr lang="en-US" sz="4000" dirty="0">
                <a:latin typeface="Univers 45 Light" pitchFamily="34" charset="0"/>
              </a:rPr>
              <a:t>837 Format</a:t>
            </a:r>
          </a:p>
        </p:txBody>
      </p:sp>
      <p:pic>
        <p:nvPicPr>
          <p:cNvPr id="3" name="Picture 2">
            <a:hlinkClick r:id="rId3" action="ppaction://hlinksldjump"/>
            <a:extLst>
              <a:ext uri="{FF2B5EF4-FFF2-40B4-BE49-F238E27FC236}">
                <a16:creationId xmlns:a16="http://schemas.microsoft.com/office/drawing/2014/main" id="{70D19419-55FE-4740-93AB-AA6080500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4840" y="2558765"/>
            <a:ext cx="2286000" cy="2286000"/>
          </a:xfrm>
          <a:prstGeom prst="rect">
            <a:avLst/>
          </a:prstGeom>
        </p:spPr>
      </p:pic>
      <p:sp>
        <p:nvSpPr>
          <p:cNvPr id="9" name="TextBox 8">
            <a:extLst>
              <a:ext uri="{FF2B5EF4-FFF2-40B4-BE49-F238E27FC236}">
                <a16:creationId xmlns:a16="http://schemas.microsoft.com/office/drawing/2014/main" id="{B6FC1273-BBD6-4987-BE90-2DE22B13D219}"/>
              </a:ext>
            </a:extLst>
          </p:cNvPr>
          <p:cNvSpPr txBox="1"/>
          <p:nvPr/>
        </p:nvSpPr>
        <p:spPr>
          <a:xfrm>
            <a:off x="3482340" y="2655737"/>
            <a:ext cx="3886200" cy="3477875"/>
          </a:xfrm>
          <a:prstGeom prst="rect">
            <a:avLst/>
          </a:prstGeom>
          <a:noFill/>
        </p:spPr>
        <p:txBody>
          <a:bodyPr wrap="square" rtlCol="0">
            <a:spAutoFit/>
          </a:bodyPr>
          <a:lstStyle/>
          <a:p>
            <a:r>
              <a:rPr lang="en-US" sz="2000" dirty="0">
                <a:latin typeface="Univers 45 Light"/>
              </a:rPr>
              <a:t>The 837 Format  is a HIPAA compliant format used for electronic claim submissions.</a:t>
            </a:r>
          </a:p>
          <a:p>
            <a:endParaRPr lang="en-US" sz="2000" dirty="0">
              <a:latin typeface="Univers 45 Light"/>
            </a:endParaRPr>
          </a:p>
          <a:p>
            <a:r>
              <a:rPr lang="en-US" sz="2000" dirty="0">
                <a:latin typeface="Univers 45 Light"/>
              </a:rPr>
              <a:t>837-P is the electronic version of a CMS-1500 and the 837-I is the electronic version of the UB-04.  </a:t>
            </a:r>
          </a:p>
          <a:p>
            <a:endParaRPr lang="en-US" sz="2000" dirty="0">
              <a:latin typeface="Univers 45 Light"/>
            </a:endParaRPr>
          </a:p>
          <a:p>
            <a:r>
              <a:rPr lang="en-US" sz="2000" dirty="0">
                <a:latin typeface="Univers 45 Light"/>
              </a:rPr>
              <a:t>Like CMS-1500 and UB-04 forms, it is a standard format used for digital claim submissions.</a:t>
            </a:r>
          </a:p>
        </p:txBody>
      </p:sp>
    </p:spTree>
    <p:extLst>
      <p:ext uri="{BB962C8B-B14F-4D97-AF65-F5344CB8AC3E}">
        <p14:creationId xmlns:p14="http://schemas.microsoft.com/office/powerpoint/2010/main" val="2494123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latin typeface="Univers 45 Light" pitchFamily="34" charset="0"/>
              </a:rPr>
              <a:t>SECTION 3: Blue Card Terms</a:t>
            </a:r>
          </a:p>
        </p:txBody>
      </p:sp>
      <p:sp>
        <p:nvSpPr>
          <p:cNvPr id="35845" name="Rectangle 5"/>
          <p:cNvSpPr>
            <a:spLocks noGrp="1" noChangeArrowheads="1"/>
          </p:cNvSpPr>
          <p:nvPr>
            <p:ph idx="1"/>
          </p:nvPr>
        </p:nvSpPr>
        <p:spPr>
          <a:xfrm>
            <a:off x="3200400" y="1661162"/>
            <a:ext cx="8229600" cy="1371599"/>
          </a:xfrm>
        </p:spPr>
        <p:txBody>
          <a:bodyPr>
            <a:normAutofit fontScale="85000" lnSpcReduction="10000"/>
          </a:bodyPr>
          <a:lstStyle/>
          <a:p>
            <a:pPr marL="0" indent="0">
              <a:buNone/>
            </a:pPr>
            <a:r>
              <a:rPr lang="en-US" dirty="0">
                <a:latin typeface="Univers 45 Light" pitchFamily="34" charset="0"/>
              </a:rPr>
              <a:t>The terms in this section deal with terms having to do with the BlueCard unit.</a:t>
            </a:r>
          </a:p>
          <a:p>
            <a:endParaRPr lang="en-US" dirty="0">
              <a:latin typeface="Univers 45 Light" pitchFamily="34" charset="0"/>
            </a:endParaRPr>
          </a:p>
          <a:p>
            <a:endParaRPr lang="en-US" dirty="0">
              <a:latin typeface="Univers 45 Light" pitchFamily="34" charset="0"/>
            </a:endParaRPr>
          </a:p>
        </p:txBody>
      </p:sp>
      <p:sp>
        <p:nvSpPr>
          <p:cNvPr id="8" name="TextBox 7">
            <a:extLst>
              <a:ext uri="{FF2B5EF4-FFF2-40B4-BE49-F238E27FC236}">
                <a16:creationId xmlns:a16="http://schemas.microsoft.com/office/drawing/2014/main" id="{344F2FFA-B170-482B-A4FC-C17E01540CBC}"/>
              </a:ext>
            </a:extLst>
          </p:cNvPr>
          <p:cNvSpPr txBox="1"/>
          <p:nvPr/>
        </p:nvSpPr>
        <p:spPr>
          <a:xfrm>
            <a:off x="5973417" y="5226170"/>
            <a:ext cx="2378765" cy="369332"/>
          </a:xfrm>
          <a:prstGeom prst="rect">
            <a:avLst/>
          </a:prstGeom>
          <a:noFill/>
        </p:spPr>
        <p:txBody>
          <a:bodyPr wrap="square" rtlCol="0">
            <a:spAutoFit/>
          </a:bodyPr>
          <a:lstStyle/>
          <a:p>
            <a:pPr algn="ctr"/>
            <a:r>
              <a:rPr lang="en-US" b="1" dirty="0">
                <a:latin typeface="Univers 45 Light"/>
              </a:rPr>
              <a:t>BlueCard</a:t>
            </a:r>
          </a:p>
        </p:txBody>
      </p:sp>
      <p:pic>
        <p:nvPicPr>
          <p:cNvPr id="7" name="Picture 6">
            <a:extLst>
              <a:ext uri="{FF2B5EF4-FFF2-40B4-BE49-F238E27FC236}">
                <a16:creationId xmlns:a16="http://schemas.microsoft.com/office/drawing/2014/main" id="{6EEE36CD-FF37-443E-8A95-1D939BAD3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6118" y="3328279"/>
            <a:ext cx="2833362" cy="1787038"/>
          </a:xfrm>
          <a:prstGeom prst="rect">
            <a:avLst/>
          </a:prstGeom>
        </p:spPr>
      </p:pic>
    </p:spTree>
    <p:extLst>
      <p:ext uri="{BB962C8B-B14F-4D97-AF65-F5344CB8AC3E}">
        <p14:creationId xmlns:p14="http://schemas.microsoft.com/office/powerpoint/2010/main" val="2323523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408528" y="1627497"/>
            <a:ext cx="4800600" cy="1295399"/>
          </a:xfrm>
        </p:spPr>
        <p:txBody>
          <a:bodyPr/>
          <a:lstStyle/>
          <a:p>
            <a:pPr marL="1587" indent="0" algn="ctr">
              <a:buNone/>
            </a:pPr>
            <a:r>
              <a:rPr lang="en-US" sz="4000" dirty="0">
                <a:latin typeface="Univers 45 Light" pitchFamily="34" charset="0"/>
              </a:rPr>
              <a:t>HOME/CONTROL</a:t>
            </a:r>
          </a:p>
        </p:txBody>
      </p:sp>
      <p:sp>
        <p:nvSpPr>
          <p:cNvPr id="2" name="TextBox 1">
            <a:extLst>
              <a:ext uri="{FF2B5EF4-FFF2-40B4-BE49-F238E27FC236}">
                <a16:creationId xmlns:a16="http://schemas.microsoft.com/office/drawing/2014/main" id="{F4201B8C-6913-4117-88B7-6E85652CE293}"/>
              </a:ext>
            </a:extLst>
          </p:cNvPr>
          <p:cNvSpPr txBox="1"/>
          <p:nvPr/>
        </p:nvSpPr>
        <p:spPr>
          <a:xfrm>
            <a:off x="3865728" y="2422775"/>
            <a:ext cx="3886200" cy="3170099"/>
          </a:xfrm>
          <a:prstGeom prst="rect">
            <a:avLst/>
          </a:prstGeom>
          <a:noFill/>
        </p:spPr>
        <p:txBody>
          <a:bodyPr wrap="square" rtlCol="0">
            <a:spAutoFit/>
          </a:bodyPr>
          <a:lstStyle/>
          <a:p>
            <a:r>
              <a:rPr lang="en-US" sz="2000" dirty="0">
                <a:latin typeface="Univers 45 Light"/>
              </a:rPr>
              <a:t>HOME deals with all interactions involving HMSA accounts, members and provides eligibility and benefits information to providers.</a:t>
            </a:r>
          </a:p>
          <a:p>
            <a:endParaRPr lang="en-US" sz="2000" dirty="0">
              <a:latin typeface="Univers 45 Light"/>
            </a:endParaRPr>
          </a:p>
          <a:p>
            <a:r>
              <a:rPr lang="en-US" sz="2000" dirty="0">
                <a:latin typeface="Univers 45 Light"/>
              </a:rPr>
              <a:t>The terms host and control are used interchangeably but you will usually hear people only refer to is as “HOME”.</a:t>
            </a:r>
          </a:p>
          <a:p>
            <a:endParaRPr lang="en-US" sz="2000" dirty="0">
              <a:latin typeface="Univers 45 Light"/>
            </a:endParaRP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1528" y="2562777"/>
            <a:ext cx="2833362" cy="1787038"/>
          </a:xfrm>
          <a:prstGeom prst="rect">
            <a:avLst/>
          </a:prstGeom>
        </p:spPr>
      </p:pic>
    </p:spTree>
    <p:extLst>
      <p:ext uri="{BB962C8B-B14F-4D97-AF65-F5344CB8AC3E}">
        <p14:creationId xmlns:p14="http://schemas.microsoft.com/office/powerpoint/2010/main" val="3426330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408528" y="1654792"/>
            <a:ext cx="4800600" cy="1295399"/>
          </a:xfrm>
        </p:spPr>
        <p:txBody>
          <a:bodyPr/>
          <a:lstStyle/>
          <a:p>
            <a:pPr marL="1587" indent="0" algn="ctr">
              <a:buNone/>
            </a:pPr>
            <a:r>
              <a:rPr lang="en-US" sz="4000" dirty="0">
                <a:latin typeface="Univers 45 Light" pitchFamily="34" charset="0"/>
              </a:rPr>
              <a:t>HOST/PAR</a:t>
            </a:r>
          </a:p>
        </p:txBody>
      </p:sp>
      <p:sp>
        <p:nvSpPr>
          <p:cNvPr id="2" name="TextBox 1">
            <a:extLst>
              <a:ext uri="{FF2B5EF4-FFF2-40B4-BE49-F238E27FC236}">
                <a16:creationId xmlns:a16="http://schemas.microsoft.com/office/drawing/2014/main" id="{F4201B8C-6913-4117-88B7-6E85652CE293}"/>
              </a:ext>
            </a:extLst>
          </p:cNvPr>
          <p:cNvSpPr txBox="1"/>
          <p:nvPr/>
        </p:nvSpPr>
        <p:spPr>
          <a:xfrm>
            <a:off x="3865728" y="2450070"/>
            <a:ext cx="3886200" cy="3170099"/>
          </a:xfrm>
          <a:prstGeom prst="rect">
            <a:avLst/>
          </a:prstGeom>
          <a:noFill/>
        </p:spPr>
        <p:txBody>
          <a:bodyPr wrap="square" rtlCol="0">
            <a:spAutoFit/>
          </a:bodyPr>
          <a:lstStyle/>
          <a:p>
            <a:r>
              <a:rPr lang="en-US" sz="2000" dirty="0">
                <a:latin typeface="Univers 45 Light"/>
              </a:rPr>
              <a:t>HOST deals with all provider-related functions and interactions with other host providers.</a:t>
            </a:r>
          </a:p>
          <a:p>
            <a:endParaRPr lang="en-US" sz="2000" dirty="0">
              <a:latin typeface="Univers 45 Light"/>
            </a:endParaRPr>
          </a:p>
          <a:p>
            <a:endParaRPr lang="en-US" sz="2000" dirty="0">
              <a:latin typeface="Univers 45 Light"/>
            </a:endParaRPr>
          </a:p>
          <a:p>
            <a:r>
              <a:rPr lang="en-US" sz="2000" dirty="0">
                <a:latin typeface="Univers 45 Light"/>
              </a:rPr>
              <a:t>The terms host and control are used interchangeably but you will usually hear people only refer to it as “HOST”</a:t>
            </a:r>
          </a:p>
          <a:p>
            <a:endParaRPr lang="en-US" sz="2000" dirty="0">
              <a:latin typeface="Univers 45 Light"/>
            </a:endParaRP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1528" y="2590072"/>
            <a:ext cx="2833362" cy="1787038"/>
          </a:xfrm>
          <a:prstGeom prst="rect">
            <a:avLst/>
          </a:prstGeom>
        </p:spPr>
      </p:pic>
    </p:spTree>
    <p:extLst>
      <p:ext uri="{BB962C8B-B14F-4D97-AF65-F5344CB8AC3E}">
        <p14:creationId xmlns:p14="http://schemas.microsoft.com/office/powerpoint/2010/main" val="31554476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394881" y="1627496"/>
            <a:ext cx="4800600" cy="762000"/>
          </a:xfrm>
        </p:spPr>
        <p:txBody>
          <a:bodyPr/>
          <a:lstStyle/>
          <a:p>
            <a:pPr marL="1587" indent="0" algn="ctr">
              <a:buNone/>
            </a:pPr>
            <a:r>
              <a:rPr lang="en-US" sz="4000" dirty="0">
                <a:latin typeface="Univers 45 Light" pitchFamily="34" charset="0"/>
              </a:rPr>
              <a:t>Alpha-Prefix</a:t>
            </a:r>
          </a:p>
        </p:txBody>
      </p:sp>
      <p:sp>
        <p:nvSpPr>
          <p:cNvPr id="2" name="TextBox 1">
            <a:extLst>
              <a:ext uri="{FF2B5EF4-FFF2-40B4-BE49-F238E27FC236}">
                <a16:creationId xmlns:a16="http://schemas.microsoft.com/office/drawing/2014/main" id="{F4201B8C-6913-4117-88B7-6E85652CE293}"/>
              </a:ext>
            </a:extLst>
          </p:cNvPr>
          <p:cNvSpPr txBox="1"/>
          <p:nvPr/>
        </p:nvSpPr>
        <p:spPr>
          <a:xfrm>
            <a:off x="3852081" y="2580522"/>
            <a:ext cx="3886200" cy="3170099"/>
          </a:xfrm>
          <a:prstGeom prst="rect">
            <a:avLst/>
          </a:prstGeom>
          <a:noFill/>
        </p:spPr>
        <p:txBody>
          <a:bodyPr wrap="square" rtlCol="0">
            <a:spAutoFit/>
          </a:bodyPr>
          <a:lstStyle/>
          <a:p>
            <a:r>
              <a:rPr lang="en-US" sz="2000" dirty="0">
                <a:latin typeface="Univers 45 Light"/>
              </a:rPr>
              <a:t>An Alpha Prefix consists of the first 3 Letters of a member ID.</a:t>
            </a:r>
          </a:p>
          <a:p>
            <a:endParaRPr lang="en-US" sz="2000" dirty="0">
              <a:latin typeface="Univers 45 Light"/>
            </a:endParaRPr>
          </a:p>
          <a:p>
            <a:r>
              <a:rPr lang="en-US" sz="2000" dirty="0">
                <a:latin typeface="Univers 45 Light"/>
              </a:rPr>
              <a:t>There a lots of alpha-prefixes.  They are circled in the image on the right and appear there on every member ID card.</a:t>
            </a:r>
          </a:p>
          <a:p>
            <a:endParaRPr lang="en-US" sz="2000" dirty="0">
              <a:latin typeface="Univers 45 Light"/>
            </a:endParaRPr>
          </a:p>
          <a:p>
            <a:r>
              <a:rPr lang="en-US" sz="2000" dirty="0">
                <a:latin typeface="Univers 45 Light"/>
              </a:rPr>
              <a:t>You will have access to a reference sheet that lists all of them.  </a:t>
            </a: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7881" y="2562776"/>
            <a:ext cx="2833362" cy="1787038"/>
          </a:xfrm>
          <a:prstGeom prst="rect">
            <a:avLst/>
          </a:prstGeom>
        </p:spPr>
      </p:pic>
    </p:spTree>
    <p:extLst>
      <p:ext uri="{BB962C8B-B14F-4D97-AF65-F5344CB8AC3E}">
        <p14:creationId xmlns:p14="http://schemas.microsoft.com/office/powerpoint/2010/main" val="1581751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1500" fill="hold"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B438B7-C307-43B9-AF2E-7081F88173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0681" y="5367300"/>
            <a:ext cx="3057143" cy="1028571"/>
          </a:xfrm>
          <a:prstGeom prst="rect">
            <a:avLst/>
          </a:prstGeom>
        </p:spPr>
      </p:pic>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394880" y="1627497"/>
            <a:ext cx="4800600" cy="1295399"/>
          </a:xfrm>
        </p:spPr>
        <p:txBody>
          <a:bodyPr/>
          <a:lstStyle/>
          <a:p>
            <a:pPr marL="1587" indent="0" algn="ctr">
              <a:buNone/>
            </a:pPr>
            <a:r>
              <a:rPr lang="en-US" sz="4000" dirty="0">
                <a:latin typeface="Univers 45 Light" pitchFamily="34" charset="0"/>
              </a:rPr>
              <a:t>SCCF Number</a:t>
            </a:r>
          </a:p>
        </p:txBody>
      </p:sp>
      <p:sp>
        <p:nvSpPr>
          <p:cNvPr id="2" name="TextBox 1">
            <a:extLst>
              <a:ext uri="{FF2B5EF4-FFF2-40B4-BE49-F238E27FC236}">
                <a16:creationId xmlns:a16="http://schemas.microsoft.com/office/drawing/2014/main" id="{F4201B8C-6913-4117-88B7-6E85652CE293}"/>
              </a:ext>
            </a:extLst>
          </p:cNvPr>
          <p:cNvSpPr txBox="1"/>
          <p:nvPr/>
        </p:nvSpPr>
        <p:spPr>
          <a:xfrm>
            <a:off x="3852080" y="2558537"/>
            <a:ext cx="3886200" cy="2862322"/>
          </a:xfrm>
          <a:prstGeom prst="rect">
            <a:avLst/>
          </a:prstGeom>
          <a:noFill/>
        </p:spPr>
        <p:txBody>
          <a:bodyPr wrap="square" rtlCol="0">
            <a:spAutoFit/>
          </a:bodyPr>
          <a:lstStyle/>
          <a:p>
            <a:r>
              <a:rPr lang="en-US" sz="2000" dirty="0">
                <a:latin typeface="Univers 45 Light"/>
              </a:rPr>
              <a:t>Pronounced “SCUFF” A unique number for a claim in BlueSquared.</a:t>
            </a:r>
          </a:p>
          <a:p>
            <a:endParaRPr lang="en-US" sz="2000" dirty="0">
              <a:latin typeface="Univers 45 Light"/>
            </a:endParaRPr>
          </a:p>
          <a:p>
            <a:r>
              <a:rPr lang="en-US" sz="2000" dirty="0">
                <a:latin typeface="Univers 45 Light"/>
              </a:rPr>
              <a:t>The SCCF serial number consists of the local Plan code (3 characters), the Julian date (7 characters), a unique sequence number assigned to the claim (5 characters) and a suffix (2 characters). </a:t>
            </a: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47880" y="2562777"/>
            <a:ext cx="2833362" cy="1787038"/>
          </a:xfrm>
          <a:prstGeom prst="rect">
            <a:avLst/>
          </a:prstGeom>
        </p:spPr>
      </p:pic>
    </p:spTree>
    <p:extLst>
      <p:ext uri="{BB962C8B-B14F-4D97-AF65-F5344CB8AC3E}">
        <p14:creationId xmlns:p14="http://schemas.microsoft.com/office/powerpoint/2010/main" val="1696917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695700" y="1775692"/>
            <a:ext cx="4800600" cy="1295399"/>
          </a:xfrm>
        </p:spPr>
        <p:txBody>
          <a:bodyPr>
            <a:normAutofit lnSpcReduction="10000"/>
          </a:bodyPr>
          <a:lstStyle/>
          <a:p>
            <a:pPr marL="1587" indent="0" algn="ctr">
              <a:buNone/>
            </a:pPr>
            <a:r>
              <a:rPr lang="en-US" sz="4000" dirty="0">
                <a:latin typeface="Univers 45 Light" pitchFamily="34" charset="0"/>
              </a:rPr>
              <a:t>Submission Format (SF)</a:t>
            </a:r>
          </a:p>
        </p:txBody>
      </p:sp>
      <p:sp>
        <p:nvSpPr>
          <p:cNvPr id="2" name="TextBox 1">
            <a:extLst>
              <a:ext uri="{FF2B5EF4-FFF2-40B4-BE49-F238E27FC236}">
                <a16:creationId xmlns:a16="http://schemas.microsoft.com/office/drawing/2014/main" id="{F4201B8C-6913-4117-88B7-6E85652CE293}"/>
              </a:ext>
            </a:extLst>
          </p:cNvPr>
          <p:cNvSpPr txBox="1"/>
          <p:nvPr/>
        </p:nvSpPr>
        <p:spPr>
          <a:xfrm>
            <a:off x="4152900" y="3253652"/>
            <a:ext cx="3886200" cy="2554545"/>
          </a:xfrm>
          <a:prstGeom prst="rect">
            <a:avLst/>
          </a:prstGeom>
          <a:noFill/>
        </p:spPr>
        <p:txBody>
          <a:bodyPr wrap="square" rtlCol="0">
            <a:spAutoFit/>
          </a:bodyPr>
          <a:lstStyle/>
          <a:p>
            <a:r>
              <a:rPr lang="en-US" sz="2000" dirty="0">
                <a:latin typeface="Univers 45 Light"/>
              </a:rPr>
              <a:t>SF stands for Submission Format.  </a:t>
            </a:r>
          </a:p>
          <a:p>
            <a:endParaRPr lang="en-US" sz="2000" dirty="0">
              <a:latin typeface="Univers 45 Light"/>
            </a:endParaRPr>
          </a:p>
          <a:p>
            <a:r>
              <a:rPr lang="en-US" sz="2000" dirty="0">
                <a:latin typeface="Arial" pitchFamily="34" charset="0"/>
                <a:cs typeface="Arial" pitchFamily="34" charset="0"/>
              </a:rPr>
              <a:t>The standard ITS format for transmitting claims and pricing data from the Host Plan to the Home Plan</a:t>
            </a:r>
            <a:endParaRPr lang="en-US" sz="2000" dirty="0">
              <a:latin typeface="Univers 45 Light"/>
            </a:endParaRPr>
          </a:p>
          <a:p>
            <a:endParaRPr lang="en-US" sz="2000" dirty="0">
              <a:latin typeface="Univers 45 Light"/>
            </a:endParaRPr>
          </a:p>
          <a:p>
            <a:r>
              <a:rPr lang="en-US" sz="2000" dirty="0">
                <a:latin typeface="Univers 45 Light"/>
              </a:rPr>
              <a:t>In other words, HOST to HOME.</a:t>
            </a: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8700" y="2710972"/>
            <a:ext cx="2833362" cy="1787038"/>
          </a:xfrm>
          <a:prstGeom prst="rect">
            <a:avLst/>
          </a:prstGeom>
        </p:spPr>
      </p:pic>
    </p:spTree>
    <p:extLst>
      <p:ext uri="{BB962C8B-B14F-4D97-AF65-F5344CB8AC3E}">
        <p14:creationId xmlns:p14="http://schemas.microsoft.com/office/powerpoint/2010/main" val="2007384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387436" y="1627910"/>
            <a:ext cx="4800600" cy="1295399"/>
          </a:xfrm>
        </p:spPr>
        <p:txBody>
          <a:bodyPr>
            <a:normAutofit lnSpcReduction="10000"/>
          </a:bodyPr>
          <a:lstStyle/>
          <a:p>
            <a:pPr marL="1587" indent="0" algn="ctr">
              <a:buNone/>
            </a:pPr>
            <a:r>
              <a:rPr lang="en-US" sz="4000" dirty="0">
                <a:latin typeface="Univers 45 Light" pitchFamily="34" charset="0"/>
              </a:rPr>
              <a:t>Disposition Format (DF)</a:t>
            </a:r>
          </a:p>
        </p:txBody>
      </p:sp>
      <p:sp>
        <p:nvSpPr>
          <p:cNvPr id="2" name="TextBox 1">
            <a:extLst>
              <a:ext uri="{FF2B5EF4-FFF2-40B4-BE49-F238E27FC236}">
                <a16:creationId xmlns:a16="http://schemas.microsoft.com/office/drawing/2014/main" id="{F4201B8C-6913-4117-88B7-6E85652CE293}"/>
              </a:ext>
            </a:extLst>
          </p:cNvPr>
          <p:cNvSpPr txBox="1"/>
          <p:nvPr/>
        </p:nvSpPr>
        <p:spPr>
          <a:xfrm>
            <a:off x="3844636" y="3105870"/>
            <a:ext cx="3886200" cy="3231654"/>
          </a:xfrm>
          <a:prstGeom prst="rect">
            <a:avLst/>
          </a:prstGeom>
          <a:noFill/>
        </p:spPr>
        <p:txBody>
          <a:bodyPr wrap="square" rtlCol="0">
            <a:spAutoFit/>
          </a:bodyPr>
          <a:lstStyle/>
          <a:p>
            <a:r>
              <a:rPr lang="en-US" sz="2000" dirty="0">
                <a:latin typeface="Univers 45 Light"/>
              </a:rPr>
              <a:t>DF stands for Disposition Format.</a:t>
            </a:r>
          </a:p>
          <a:p>
            <a:endParaRPr lang="en-US" sz="2000" dirty="0">
              <a:latin typeface="Univers 45 Light"/>
            </a:endParaRPr>
          </a:p>
          <a:p>
            <a:r>
              <a:rPr lang="en-US" sz="2000" dirty="0">
                <a:cs typeface="Arial" pitchFamily="34" charset="0"/>
              </a:rPr>
              <a:t>The ITS standard format for transmitting disposition data from the Control/Home Plan to the Par/Host Plan for preparing provider explanation of benefits and payments.</a:t>
            </a:r>
          </a:p>
          <a:p>
            <a:endParaRPr lang="en-US" sz="2000" dirty="0">
              <a:latin typeface="Univers 45 Light"/>
            </a:endParaRPr>
          </a:p>
          <a:p>
            <a:endParaRPr lang="en-US" sz="2400" dirty="0">
              <a:latin typeface="Univers 45 Light"/>
            </a:endParaRP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0436" y="2563190"/>
            <a:ext cx="2833362" cy="1787038"/>
          </a:xfrm>
          <a:prstGeom prst="rect">
            <a:avLst/>
          </a:prstGeom>
        </p:spPr>
      </p:pic>
    </p:spTree>
    <p:extLst>
      <p:ext uri="{BB962C8B-B14F-4D97-AF65-F5344CB8AC3E}">
        <p14:creationId xmlns:p14="http://schemas.microsoft.com/office/powerpoint/2010/main" val="2616652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382198" y="1630392"/>
            <a:ext cx="4800600" cy="1295399"/>
          </a:xfrm>
        </p:spPr>
        <p:txBody>
          <a:bodyPr>
            <a:normAutofit lnSpcReduction="10000"/>
          </a:bodyPr>
          <a:lstStyle/>
          <a:p>
            <a:pPr marL="1587" indent="0" algn="ctr">
              <a:buNone/>
            </a:pPr>
            <a:r>
              <a:rPr lang="en-US" sz="4000" dirty="0">
                <a:latin typeface="Univers 45 Light" pitchFamily="34" charset="0"/>
              </a:rPr>
              <a:t>Reconciliation Format (RF)</a:t>
            </a:r>
          </a:p>
        </p:txBody>
      </p:sp>
      <p:sp>
        <p:nvSpPr>
          <p:cNvPr id="2" name="TextBox 1">
            <a:extLst>
              <a:ext uri="{FF2B5EF4-FFF2-40B4-BE49-F238E27FC236}">
                <a16:creationId xmlns:a16="http://schemas.microsoft.com/office/drawing/2014/main" id="{F4201B8C-6913-4117-88B7-6E85652CE293}"/>
              </a:ext>
            </a:extLst>
          </p:cNvPr>
          <p:cNvSpPr txBox="1"/>
          <p:nvPr/>
        </p:nvSpPr>
        <p:spPr>
          <a:xfrm>
            <a:off x="3839398" y="3108352"/>
            <a:ext cx="3886200" cy="2862322"/>
          </a:xfrm>
          <a:prstGeom prst="rect">
            <a:avLst/>
          </a:prstGeom>
          <a:noFill/>
        </p:spPr>
        <p:txBody>
          <a:bodyPr wrap="square" rtlCol="0">
            <a:spAutoFit/>
          </a:bodyPr>
          <a:lstStyle/>
          <a:p>
            <a:r>
              <a:rPr lang="en-US" sz="2000" dirty="0">
                <a:latin typeface="Univers 45 Light"/>
              </a:rPr>
              <a:t>RF stands for Reconciliation Format.  </a:t>
            </a:r>
          </a:p>
          <a:p>
            <a:endParaRPr lang="en-US" sz="2000" dirty="0">
              <a:latin typeface="Univers 45 Light"/>
            </a:endParaRPr>
          </a:p>
          <a:p>
            <a:r>
              <a:rPr lang="en-US" sz="2000" dirty="0">
                <a:cs typeface="Arial" pitchFamily="34" charset="0"/>
              </a:rPr>
              <a:t>The standard ITS format for transmitting requests for reimbursement of net liability sent from the Par/Host Plan to the Control/Home Plan, via the Central Financial Agency (CFA).</a:t>
            </a:r>
            <a:endParaRPr lang="en-US" sz="2000" dirty="0"/>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5198" y="2565672"/>
            <a:ext cx="2833362" cy="1787038"/>
          </a:xfrm>
          <a:prstGeom prst="rect">
            <a:avLst/>
          </a:prstGeom>
        </p:spPr>
      </p:pic>
    </p:spTree>
    <p:extLst>
      <p:ext uri="{BB962C8B-B14F-4D97-AF65-F5344CB8AC3E}">
        <p14:creationId xmlns:p14="http://schemas.microsoft.com/office/powerpoint/2010/main" val="782490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CATEGORY</a:t>
            </a:r>
          </a:p>
        </p:txBody>
      </p:sp>
      <p:sp>
        <p:nvSpPr>
          <p:cNvPr id="41997" name="Rectangle 13"/>
          <p:cNvSpPr>
            <a:spLocks noGrp="1" noChangeArrowheads="1"/>
          </p:cNvSpPr>
          <p:nvPr>
            <p:ph idx="1"/>
          </p:nvPr>
        </p:nvSpPr>
        <p:spPr>
          <a:xfrm>
            <a:off x="3153591" y="1684456"/>
            <a:ext cx="4114800" cy="990600"/>
          </a:xfrm>
          <a:ln w="28575">
            <a:solidFill>
              <a:schemeClr val="tx1"/>
            </a:solidFill>
            <a:prstDash val="dash"/>
          </a:ln>
        </p:spPr>
        <p:txBody>
          <a:bodyPr/>
          <a:lstStyle/>
          <a:p>
            <a:pPr marL="1587" indent="0" algn="ctr">
              <a:buNone/>
            </a:pPr>
            <a:r>
              <a:rPr lang="en-US" sz="4000" dirty="0">
                <a:latin typeface="Univers 45 Light" pitchFamily="34" charset="0"/>
              </a:rPr>
              <a:t>TERM</a:t>
            </a:r>
          </a:p>
        </p:txBody>
      </p:sp>
      <p:sp>
        <p:nvSpPr>
          <p:cNvPr id="2" name="TextBox 1">
            <a:extLst>
              <a:ext uri="{FF2B5EF4-FFF2-40B4-BE49-F238E27FC236}">
                <a16:creationId xmlns:a16="http://schemas.microsoft.com/office/drawing/2014/main" id="{F4201B8C-6913-4117-88B7-6E85652CE293}"/>
              </a:ext>
            </a:extLst>
          </p:cNvPr>
          <p:cNvSpPr txBox="1"/>
          <p:nvPr/>
        </p:nvSpPr>
        <p:spPr>
          <a:xfrm>
            <a:off x="3251810" y="2863762"/>
            <a:ext cx="3886200" cy="3416320"/>
          </a:xfrm>
          <a:prstGeom prst="rect">
            <a:avLst/>
          </a:prstGeom>
          <a:noFill/>
          <a:ln w="28575">
            <a:solidFill>
              <a:schemeClr val="tx1"/>
            </a:solidFill>
            <a:prstDash val="dash"/>
          </a:ln>
        </p:spPr>
        <p:txBody>
          <a:bodyPr wrap="square" rtlCol="0">
            <a:spAutoFit/>
          </a:bodyPr>
          <a:lstStyle/>
          <a:p>
            <a:endParaRPr lang="en-US" dirty="0"/>
          </a:p>
          <a:p>
            <a:endParaRPr lang="en-US" dirty="0"/>
          </a:p>
          <a:p>
            <a:endParaRPr lang="en-US" dirty="0"/>
          </a:p>
          <a:p>
            <a:endParaRPr lang="en-US" dirty="0"/>
          </a:p>
          <a:p>
            <a:endParaRPr lang="en-US" dirty="0"/>
          </a:p>
          <a:p>
            <a:pPr algn="ctr"/>
            <a:r>
              <a:rPr lang="en-US" b="1" dirty="0"/>
              <a:t>Definition/Explanation</a:t>
            </a:r>
          </a:p>
          <a:p>
            <a:endParaRPr lang="en-US" dirty="0"/>
          </a:p>
          <a:p>
            <a:endParaRPr lang="en-US" dirty="0"/>
          </a:p>
          <a:p>
            <a:endParaRPr lang="en-US" dirty="0"/>
          </a:p>
          <a:p>
            <a:endParaRPr lang="en-US" dirty="0"/>
          </a:p>
          <a:p>
            <a:endParaRPr lang="en-US" dirty="0"/>
          </a:p>
          <a:p>
            <a:endParaRPr lang="en-US" dirty="0"/>
          </a:p>
        </p:txBody>
      </p:sp>
      <p:pic>
        <p:nvPicPr>
          <p:cNvPr id="3" name="Picture 2">
            <a:extLst>
              <a:ext uri="{FF2B5EF4-FFF2-40B4-BE49-F238E27FC236}">
                <a16:creationId xmlns:a16="http://schemas.microsoft.com/office/drawing/2014/main" id="{70D19419-55FE-4740-93AB-AA6080500483}"/>
              </a:ext>
            </a:extLst>
          </p:cNvPr>
          <p:cNvPicPr>
            <a:picLocks/>
          </p:cNvPicPr>
          <p:nvPr/>
        </p:nvPicPr>
        <p:blipFill>
          <a:blip r:embed="rId3"/>
          <a:stretch>
            <a:fillRect/>
          </a:stretch>
        </p:blipFill>
        <p:spPr>
          <a:xfrm>
            <a:off x="7538060" y="2179756"/>
            <a:ext cx="3810000" cy="3810000"/>
          </a:xfrm>
          <a:prstGeom prst="rect">
            <a:avLst/>
          </a:prstGeom>
          <a:ln w="28575">
            <a:solidFill>
              <a:schemeClr val="tx1"/>
            </a:solidFill>
            <a:prstDash val="dash"/>
          </a:ln>
        </p:spPr>
      </p:pic>
      <p:sp>
        <p:nvSpPr>
          <p:cNvPr id="6" name="TextBox 5">
            <a:extLst>
              <a:ext uri="{FF2B5EF4-FFF2-40B4-BE49-F238E27FC236}">
                <a16:creationId xmlns:a16="http://schemas.microsoft.com/office/drawing/2014/main" id="{FB281DC4-AE6C-479D-91FF-A3E0C62CDCAE}"/>
              </a:ext>
            </a:extLst>
          </p:cNvPr>
          <p:cNvSpPr txBox="1"/>
          <p:nvPr/>
        </p:nvSpPr>
        <p:spPr>
          <a:xfrm>
            <a:off x="8338160" y="5343954"/>
            <a:ext cx="2209800" cy="646331"/>
          </a:xfrm>
          <a:prstGeom prst="rect">
            <a:avLst/>
          </a:prstGeom>
          <a:noFill/>
          <a:ln w="28575">
            <a:noFill/>
            <a:prstDash val="dash"/>
          </a:ln>
        </p:spPr>
        <p:txBody>
          <a:bodyPr wrap="square" rtlCol="0">
            <a:spAutoFit/>
          </a:bodyPr>
          <a:lstStyle/>
          <a:p>
            <a:pPr algn="ctr"/>
            <a:r>
              <a:rPr lang="en-US" b="1" dirty="0"/>
              <a:t>Supporting </a:t>
            </a:r>
          </a:p>
          <a:p>
            <a:pPr algn="ctr"/>
            <a:r>
              <a:rPr lang="en-US" b="1" dirty="0"/>
              <a:t>Image or Images</a:t>
            </a:r>
          </a:p>
        </p:txBody>
      </p:sp>
    </p:spTree>
    <p:extLst>
      <p:ext uri="{BB962C8B-B14F-4D97-AF65-F5344CB8AC3E}">
        <p14:creationId xmlns:p14="http://schemas.microsoft.com/office/powerpoint/2010/main" val="36736242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381233" y="1613849"/>
            <a:ext cx="4800600" cy="1295399"/>
          </a:xfrm>
        </p:spPr>
        <p:txBody>
          <a:bodyPr>
            <a:normAutofit fontScale="92500" lnSpcReduction="10000"/>
          </a:bodyPr>
          <a:lstStyle/>
          <a:p>
            <a:pPr marL="1587" indent="0" algn="ctr">
              <a:buNone/>
            </a:pPr>
            <a:r>
              <a:rPr lang="en-US" sz="4000" dirty="0">
                <a:latin typeface="Univers 45 Light" pitchFamily="34" charset="0"/>
              </a:rPr>
              <a:t>General Inquiry</a:t>
            </a:r>
          </a:p>
          <a:p>
            <a:pPr marL="1587" indent="0" algn="ctr">
              <a:buNone/>
            </a:pPr>
            <a:r>
              <a:rPr lang="en-US" sz="4000" dirty="0">
                <a:latin typeface="Univers 45 Light" pitchFamily="34" charset="0"/>
              </a:rPr>
              <a:t>(GI)</a:t>
            </a:r>
          </a:p>
        </p:txBody>
      </p:sp>
      <p:sp>
        <p:nvSpPr>
          <p:cNvPr id="2" name="TextBox 1">
            <a:extLst>
              <a:ext uri="{FF2B5EF4-FFF2-40B4-BE49-F238E27FC236}">
                <a16:creationId xmlns:a16="http://schemas.microsoft.com/office/drawing/2014/main" id="{F4201B8C-6913-4117-88B7-6E85652CE293}"/>
              </a:ext>
            </a:extLst>
          </p:cNvPr>
          <p:cNvSpPr txBox="1"/>
          <p:nvPr/>
        </p:nvSpPr>
        <p:spPr>
          <a:xfrm>
            <a:off x="3838433" y="3091810"/>
            <a:ext cx="3886200" cy="2554545"/>
          </a:xfrm>
          <a:prstGeom prst="rect">
            <a:avLst/>
          </a:prstGeom>
          <a:noFill/>
        </p:spPr>
        <p:txBody>
          <a:bodyPr wrap="square" rtlCol="0">
            <a:spAutoFit/>
          </a:bodyPr>
          <a:lstStyle/>
          <a:p>
            <a:r>
              <a:rPr lang="en-US" sz="2000" dirty="0">
                <a:latin typeface="Univers 45 Light"/>
              </a:rPr>
              <a:t>GI stand for General </a:t>
            </a:r>
            <a:r>
              <a:rPr lang="en-US" sz="2000" dirty="0" err="1">
                <a:latin typeface="Univers 45 Light"/>
              </a:rPr>
              <a:t>Inquriy</a:t>
            </a:r>
            <a:r>
              <a:rPr lang="en-US" sz="2000" dirty="0">
                <a:latin typeface="Univers 45 Light"/>
              </a:rPr>
              <a:t>.  </a:t>
            </a:r>
          </a:p>
          <a:p>
            <a:endParaRPr lang="en-US" sz="2000" dirty="0">
              <a:latin typeface="Univers 45 Light"/>
            </a:endParaRPr>
          </a:p>
          <a:p>
            <a:r>
              <a:rPr lang="en-US" sz="2000" dirty="0">
                <a:latin typeface="Univers 45 Light"/>
              </a:rPr>
              <a:t>A GI is created to ask another provider a question regarding a claim.</a:t>
            </a:r>
          </a:p>
          <a:p>
            <a:endParaRPr lang="en-US" sz="2000" dirty="0">
              <a:latin typeface="Univers 45 Light"/>
            </a:endParaRPr>
          </a:p>
          <a:p>
            <a:r>
              <a:rPr lang="en-US" sz="2000" dirty="0">
                <a:latin typeface="Univers 45 Light"/>
              </a:rPr>
              <a:t>Think of GI’s as asking a question about a claim in </a:t>
            </a:r>
            <a:r>
              <a:rPr lang="en-US" sz="2000" dirty="0" err="1">
                <a:latin typeface="Univers 45 Light"/>
              </a:rPr>
              <a:t>BlueSquared</a:t>
            </a:r>
            <a:r>
              <a:rPr lang="en-US" sz="2000" dirty="0">
                <a:latin typeface="Univers 45 Light"/>
              </a:rPr>
              <a:t>.</a:t>
            </a: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4233" y="2549129"/>
            <a:ext cx="2833362" cy="1787038"/>
          </a:xfrm>
          <a:prstGeom prst="rect">
            <a:avLst/>
          </a:prstGeom>
        </p:spPr>
      </p:pic>
    </p:spTree>
    <p:extLst>
      <p:ext uri="{BB962C8B-B14F-4D97-AF65-F5344CB8AC3E}">
        <p14:creationId xmlns:p14="http://schemas.microsoft.com/office/powerpoint/2010/main" val="2927226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BLUE CARD TERMS</a:t>
            </a:r>
          </a:p>
        </p:txBody>
      </p:sp>
      <p:sp>
        <p:nvSpPr>
          <p:cNvPr id="41997" name="Rectangle 13"/>
          <p:cNvSpPr>
            <a:spLocks noGrp="1" noChangeArrowheads="1"/>
          </p:cNvSpPr>
          <p:nvPr>
            <p:ph idx="1"/>
          </p:nvPr>
        </p:nvSpPr>
        <p:spPr>
          <a:xfrm>
            <a:off x="3394881" y="1627496"/>
            <a:ext cx="4800600" cy="1295399"/>
          </a:xfrm>
        </p:spPr>
        <p:txBody>
          <a:bodyPr>
            <a:normAutofit fontScale="92500" lnSpcReduction="10000"/>
          </a:bodyPr>
          <a:lstStyle/>
          <a:p>
            <a:pPr marL="1587" indent="0" algn="ctr">
              <a:buNone/>
            </a:pPr>
            <a:r>
              <a:rPr lang="en-US" sz="4000" dirty="0">
                <a:latin typeface="Univers 45 Light" pitchFamily="34" charset="0"/>
              </a:rPr>
              <a:t>Plan Profile Error</a:t>
            </a:r>
          </a:p>
          <a:p>
            <a:pPr marL="1587" indent="0" algn="ctr">
              <a:buNone/>
            </a:pPr>
            <a:r>
              <a:rPr lang="en-US" sz="4000" dirty="0">
                <a:latin typeface="Univers 45 Light" pitchFamily="34" charset="0"/>
              </a:rPr>
              <a:t>(PPE)</a:t>
            </a:r>
          </a:p>
        </p:txBody>
      </p:sp>
      <p:sp>
        <p:nvSpPr>
          <p:cNvPr id="2" name="TextBox 1">
            <a:extLst>
              <a:ext uri="{FF2B5EF4-FFF2-40B4-BE49-F238E27FC236}">
                <a16:creationId xmlns:a16="http://schemas.microsoft.com/office/drawing/2014/main" id="{F4201B8C-6913-4117-88B7-6E85652CE293}"/>
              </a:ext>
            </a:extLst>
          </p:cNvPr>
          <p:cNvSpPr txBox="1"/>
          <p:nvPr/>
        </p:nvSpPr>
        <p:spPr>
          <a:xfrm>
            <a:off x="3852081" y="3105457"/>
            <a:ext cx="3886200" cy="1015663"/>
          </a:xfrm>
          <a:prstGeom prst="rect">
            <a:avLst/>
          </a:prstGeom>
          <a:noFill/>
        </p:spPr>
        <p:txBody>
          <a:bodyPr wrap="square" rtlCol="0">
            <a:spAutoFit/>
          </a:bodyPr>
          <a:lstStyle/>
          <a:p>
            <a:r>
              <a:rPr lang="en-US" sz="2000" dirty="0">
                <a:latin typeface="Univers 45 Light"/>
              </a:rPr>
              <a:t>If an alpha prefix cannot be validated this is the error you would see in </a:t>
            </a:r>
            <a:r>
              <a:rPr lang="en-US" sz="2000" dirty="0" err="1">
                <a:latin typeface="Univers 45 Light"/>
              </a:rPr>
              <a:t>BlueSquared</a:t>
            </a:r>
            <a:r>
              <a:rPr lang="en-US" sz="2000" dirty="0">
                <a:latin typeface="Univers 45 Light"/>
              </a:rPr>
              <a:t>.</a:t>
            </a:r>
          </a:p>
        </p:txBody>
      </p:sp>
      <p:pic>
        <p:nvPicPr>
          <p:cNvPr id="8" name="Picture 7">
            <a:extLst>
              <a:ext uri="{FF2B5EF4-FFF2-40B4-BE49-F238E27FC236}">
                <a16:creationId xmlns:a16="http://schemas.microsoft.com/office/drawing/2014/main" id="{A7F086D7-033F-4F6F-81BD-2ADFF2910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7881" y="2562776"/>
            <a:ext cx="2833362" cy="1787038"/>
          </a:xfrm>
          <a:prstGeom prst="rect">
            <a:avLst/>
          </a:prstGeom>
        </p:spPr>
      </p:pic>
    </p:spTree>
    <p:extLst>
      <p:ext uri="{BB962C8B-B14F-4D97-AF65-F5344CB8AC3E}">
        <p14:creationId xmlns:p14="http://schemas.microsoft.com/office/powerpoint/2010/main" val="362974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lstStyle/>
          <a:p>
            <a:r>
              <a:rPr lang="en-US" dirty="0">
                <a:latin typeface="Univers 45 Light" pitchFamily="34" charset="0"/>
              </a:rPr>
              <a:t>SECTION 3: QNXT TERMS</a:t>
            </a:r>
          </a:p>
        </p:txBody>
      </p:sp>
      <p:sp>
        <p:nvSpPr>
          <p:cNvPr id="35845" name="Rectangle 5"/>
          <p:cNvSpPr>
            <a:spLocks noGrp="1" noChangeArrowheads="1"/>
          </p:cNvSpPr>
          <p:nvPr>
            <p:ph idx="1"/>
          </p:nvPr>
        </p:nvSpPr>
        <p:spPr>
          <a:xfrm>
            <a:off x="3359624" y="1627498"/>
            <a:ext cx="8229600" cy="1371599"/>
          </a:xfrm>
        </p:spPr>
        <p:txBody>
          <a:bodyPr>
            <a:normAutofit fontScale="70000" lnSpcReduction="20000"/>
          </a:bodyPr>
          <a:lstStyle/>
          <a:p>
            <a:pPr marL="0" indent="0">
              <a:buNone/>
            </a:pPr>
            <a:r>
              <a:rPr lang="en-US" dirty="0">
                <a:latin typeface="Univers 45 Light" pitchFamily="34" charset="0"/>
              </a:rPr>
              <a:t>The terms in this section deal with the QNXT claims processing system.  As a reminder, </a:t>
            </a:r>
            <a:r>
              <a:rPr lang="en-US" dirty="0">
                <a:latin typeface="Univers 45 Light"/>
              </a:rPr>
              <a:t>QNXT is the name of the system that processes claims at HMSA.</a:t>
            </a:r>
          </a:p>
          <a:p>
            <a:pPr marL="0" indent="0">
              <a:buNone/>
            </a:pPr>
            <a:endParaRPr lang="en-US" dirty="0">
              <a:latin typeface="Univers 45 Light" pitchFamily="34" charset="0"/>
            </a:endParaRPr>
          </a:p>
          <a:p>
            <a:endParaRPr lang="en-US" dirty="0">
              <a:latin typeface="Univers 45 Light" pitchFamily="34" charset="0"/>
            </a:endParaRPr>
          </a:p>
          <a:p>
            <a:endParaRPr lang="en-US" dirty="0">
              <a:latin typeface="Univers 45 Light" pitchFamily="34" charset="0"/>
            </a:endParaRPr>
          </a:p>
        </p:txBody>
      </p:sp>
      <p:sp>
        <p:nvSpPr>
          <p:cNvPr id="8" name="TextBox 7">
            <a:extLst>
              <a:ext uri="{FF2B5EF4-FFF2-40B4-BE49-F238E27FC236}">
                <a16:creationId xmlns:a16="http://schemas.microsoft.com/office/drawing/2014/main" id="{344F2FFA-B170-482B-A4FC-C17E01540CBC}"/>
              </a:ext>
            </a:extLst>
          </p:cNvPr>
          <p:cNvSpPr txBox="1"/>
          <p:nvPr/>
        </p:nvSpPr>
        <p:spPr>
          <a:xfrm>
            <a:off x="6132641" y="5192507"/>
            <a:ext cx="2378765" cy="646331"/>
          </a:xfrm>
          <a:prstGeom prst="rect">
            <a:avLst/>
          </a:prstGeom>
          <a:noFill/>
        </p:spPr>
        <p:txBody>
          <a:bodyPr wrap="square" rtlCol="0">
            <a:spAutoFit/>
          </a:bodyPr>
          <a:lstStyle/>
          <a:p>
            <a:pPr algn="ctr"/>
            <a:r>
              <a:rPr lang="en-US" b="1" dirty="0">
                <a:latin typeface="Univers 45 Light"/>
              </a:rPr>
              <a:t>QNXT Claims Processing System</a:t>
            </a:r>
          </a:p>
        </p:txBody>
      </p:sp>
      <p:pic>
        <p:nvPicPr>
          <p:cNvPr id="7" name="Picture 6">
            <a:extLst>
              <a:ext uri="{FF2B5EF4-FFF2-40B4-BE49-F238E27FC236}">
                <a16:creationId xmlns:a16="http://schemas.microsoft.com/office/drawing/2014/main" id="{6EEE36CD-FF37-443E-8A95-1D939BAD3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8504" y="3294615"/>
            <a:ext cx="1787038" cy="1787038"/>
          </a:xfrm>
          <a:prstGeom prst="rect">
            <a:avLst/>
          </a:prstGeom>
        </p:spPr>
      </p:pic>
    </p:spTree>
    <p:extLst>
      <p:ext uri="{BB962C8B-B14F-4D97-AF65-F5344CB8AC3E}">
        <p14:creationId xmlns:p14="http://schemas.microsoft.com/office/powerpoint/2010/main" val="1837487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QNXT TERMS</a:t>
            </a:r>
          </a:p>
        </p:txBody>
      </p:sp>
      <p:sp>
        <p:nvSpPr>
          <p:cNvPr id="41997" name="Rectangle 13"/>
          <p:cNvSpPr>
            <a:spLocks noGrp="1" noChangeArrowheads="1"/>
          </p:cNvSpPr>
          <p:nvPr>
            <p:ph idx="1"/>
          </p:nvPr>
        </p:nvSpPr>
        <p:spPr>
          <a:xfrm>
            <a:off x="3394881" y="1627496"/>
            <a:ext cx="4114800" cy="990600"/>
          </a:xfrm>
        </p:spPr>
        <p:txBody>
          <a:bodyPr/>
          <a:lstStyle/>
          <a:p>
            <a:pPr marL="1587" indent="0" algn="ctr">
              <a:buNone/>
            </a:pPr>
            <a:r>
              <a:rPr lang="en-US" sz="4000" b="1" u="sng" dirty="0">
                <a:latin typeface="Univers 45 Light" pitchFamily="34" charset="0"/>
              </a:rPr>
              <a:t>CID</a:t>
            </a:r>
          </a:p>
        </p:txBody>
      </p:sp>
      <p:pic>
        <p:nvPicPr>
          <p:cNvPr id="6" name="Picture 5">
            <a:extLst>
              <a:ext uri="{FF2B5EF4-FFF2-40B4-BE49-F238E27FC236}">
                <a16:creationId xmlns:a16="http://schemas.microsoft.com/office/drawing/2014/main" id="{3372697D-7351-40EE-9DD4-EC484BC2C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1255" y="2122796"/>
            <a:ext cx="2286000" cy="2286000"/>
          </a:xfrm>
          <a:prstGeom prst="rect">
            <a:avLst/>
          </a:prstGeom>
        </p:spPr>
      </p:pic>
      <p:sp>
        <p:nvSpPr>
          <p:cNvPr id="8" name="TextBox 7">
            <a:extLst>
              <a:ext uri="{FF2B5EF4-FFF2-40B4-BE49-F238E27FC236}">
                <a16:creationId xmlns:a16="http://schemas.microsoft.com/office/drawing/2014/main" id="{63BC5884-8D03-4E87-A28F-2868AF52AB74}"/>
              </a:ext>
            </a:extLst>
          </p:cNvPr>
          <p:cNvSpPr txBox="1"/>
          <p:nvPr/>
        </p:nvSpPr>
        <p:spPr>
          <a:xfrm>
            <a:off x="3928281" y="2409256"/>
            <a:ext cx="3886200" cy="1631216"/>
          </a:xfrm>
          <a:prstGeom prst="rect">
            <a:avLst/>
          </a:prstGeom>
          <a:noFill/>
        </p:spPr>
        <p:txBody>
          <a:bodyPr wrap="square" rtlCol="0">
            <a:spAutoFit/>
          </a:bodyPr>
          <a:lstStyle/>
          <a:p>
            <a:r>
              <a:rPr lang="en-US" sz="2000" dirty="0">
                <a:latin typeface="Univers 45 Light"/>
              </a:rPr>
              <a:t>CID is the Claim </a:t>
            </a:r>
            <a:r>
              <a:rPr lang="en-US" sz="2000" dirty="0" err="1">
                <a:latin typeface="Univers 45 Light"/>
              </a:rPr>
              <a:t>Identifer</a:t>
            </a:r>
            <a:r>
              <a:rPr lang="en-US" sz="2000" dirty="0">
                <a:latin typeface="Univers 45 Light"/>
              </a:rPr>
              <a:t>.</a:t>
            </a:r>
          </a:p>
          <a:p>
            <a:endParaRPr lang="en-US" sz="2000" dirty="0">
              <a:latin typeface="Univers 45 Light"/>
            </a:endParaRPr>
          </a:p>
          <a:p>
            <a:r>
              <a:rPr lang="en-US" sz="2000" dirty="0">
                <a:latin typeface="Univers 45 Light"/>
              </a:rPr>
              <a:t>CID is a unique number that can be used to lookup/identify the claim in the QNXT system.</a:t>
            </a:r>
          </a:p>
        </p:txBody>
      </p:sp>
    </p:spTree>
    <p:extLst>
      <p:ext uri="{BB962C8B-B14F-4D97-AF65-F5344CB8AC3E}">
        <p14:creationId xmlns:p14="http://schemas.microsoft.com/office/powerpoint/2010/main" val="22018725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QNXT TERMS</a:t>
            </a:r>
          </a:p>
        </p:txBody>
      </p:sp>
      <p:sp>
        <p:nvSpPr>
          <p:cNvPr id="41997" name="Rectangle 13"/>
          <p:cNvSpPr>
            <a:spLocks noGrp="1" noChangeArrowheads="1"/>
          </p:cNvSpPr>
          <p:nvPr>
            <p:ph idx="1"/>
          </p:nvPr>
        </p:nvSpPr>
        <p:spPr>
          <a:xfrm>
            <a:off x="3408529" y="1641145"/>
            <a:ext cx="4114800" cy="990600"/>
          </a:xfrm>
        </p:spPr>
        <p:txBody>
          <a:bodyPr/>
          <a:lstStyle/>
          <a:p>
            <a:pPr marL="1587" indent="0" algn="ctr">
              <a:buNone/>
            </a:pPr>
            <a:r>
              <a:rPr lang="en-US" sz="4000" b="1" u="sng" dirty="0">
                <a:latin typeface="Univers 45 Light" pitchFamily="34" charset="0"/>
              </a:rPr>
              <a:t>QID</a:t>
            </a:r>
          </a:p>
        </p:txBody>
      </p:sp>
      <p:pic>
        <p:nvPicPr>
          <p:cNvPr id="6" name="Picture 5">
            <a:extLst>
              <a:ext uri="{FF2B5EF4-FFF2-40B4-BE49-F238E27FC236}">
                <a16:creationId xmlns:a16="http://schemas.microsoft.com/office/drawing/2014/main" id="{3372697D-7351-40EE-9DD4-EC484BC2C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4903" y="2136445"/>
            <a:ext cx="2286000" cy="2286000"/>
          </a:xfrm>
          <a:prstGeom prst="rect">
            <a:avLst/>
          </a:prstGeom>
        </p:spPr>
      </p:pic>
      <p:sp>
        <p:nvSpPr>
          <p:cNvPr id="7" name="TextBox 6">
            <a:extLst>
              <a:ext uri="{FF2B5EF4-FFF2-40B4-BE49-F238E27FC236}">
                <a16:creationId xmlns:a16="http://schemas.microsoft.com/office/drawing/2014/main" id="{5C7EE62B-CF9E-4DAB-ACA3-C3C79E976F8A}"/>
              </a:ext>
            </a:extLst>
          </p:cNvPr>
          <p:cNvSpPr txBox="1"/>
          <p:nvPr/>
        </p:nvSpPr>
        <p:spPr>
          <a:xfrm>
            <a:off x="3637129" y="2791229"/>
            <a:ext cx="3886200" cy="1631216"/>
          </a:xfrm>
          <a:prstGeom prst="rect">
            <a:avLst/>
          </a:prstGeom>
          <a:noFill/>
        </p:spPr>
        <p:txBody>
          <a:bodyPr wrap="square" rtlCol="0">
            <a:spAutoFit/>
          </a:bodyPr>
          <a:lstStyle/>
          <a:p>
            <a:r>
              <a:rPr lang="en-US" sz="2000" dirty="0">
                <a:latin typeface="Univers 45 Light"/>
              </a:rPr>
              <a:t>QID is the QNXT identifier.</a:t>
            </a:r>
          </a:p>
          <a:p>
            <a:endParaRPr lang="en-US" sz="2000" dirty="0">
              <a:latin typeface="Univers 45 Light"/>
            </a:endParaRPr>
          </a:p>
          <a:p>
            <a:r>
              <a:rPr lang="en-US" sz="2000" dirty="0">
                <a:latin typeface="Univers 45 Light"/>
              </a:rPr>
              <a:t>QID is a unique number that is used to lookup/identify the claim in the QNXT system.</a:t>
            </a:r>
          </a:p>
        </p:txBody>
      </p:sp>
    </p:spTree>
    <p:extLst>
      <p:ext uri="{BB962C8B-B14F-4D97-AF65-F5344CB8AC3E}">
        <p14:creationId xmlns:p14="http://schemas.microsoft.com/office/powerpoint/2010/main" val="628374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QNXT TERMS</a:t>
            </a:r>
          </a:p>
        </p:txBody>
      </p:sp>
      <p:sp>
        <p:nvSpPr>
          <p:cNvPr id="41997" name="Rectangle 13"/>
          <p:cNvSpPr>
            <a:spLocks noGrp="1" noChangeArrowheads="1"/>
          </p:cNvSpPr>
          <p:nvPr>
            <p:ph idx="1"/>
          </p:nvPr>
        </p:nvSpPr>
        <p:spPr>
          <a:xfrm>
            <a:off x="3394880" y="1627497"/>
            <a:ext cx="4114800" cy="990600"/>
          </a:xfrm>
        </p:spPr>
        <p:txBody>
          <a:bodyPr/>
          <a:lstStyle/>
          <a:p>
            <a:pPr marL="1587" indent="0" algn="ctr">
              <a:buNone/>
            </a:pPr>
            <a:r>
              <a:rPr lang="en-US" sz="4000" b="1" u="sng" dirty="0">
                <a:latin typeface="Univers 45 Light" pitchFamily="34" charset="0"/>
              </a:rPr>
              <a:t>Plan CRN/DCN</a:t>
            </a:r>
          </a:p>
        </p:txBody>
      </p:sp>
      <p:pic>
        <p:nvPicPr>
          <p:cNvPr id="6" name="Picture 5">
            <a:extLst>
              <a:ext uri="{FF2B5EF4-FFF2-40B4-BE49-F238E27FC236}">
                <a16:creationId xmlns:a16="http://schemas.microsoft.com/office/drawing/2014/main" id="{3372697D-7351-40EE-9DD4-EC484BC2C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1254" y="2122797"/>
            <a:ext cx="2286000" cy="2286000"/>
          </a:xfrm>
          <a:prstGeom prst="rect">
            <a:avLst/>
          </a:prstGeom>
        </p:spPr>
      </p:pic>
    </p:spTree>
    <p:extLst>
      <p:ext uri="{BB962C8B-B14F-4D97-AF65-F5344CB8AC3E}">
        <p14:creationId xmlns:p14="http://schemas.microsoft.com/office/powerpoint/2010/main" val="26107297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QNXT TERMS</a:t>
            </a:r>
          </a:p>
        </p:txBody>
      </p:sp>
      <p:sp>
        <p:nvSpPr>
          <p:cNvPr id="41997" name="Rectangle 13"/>
          <p:cNvSpPr>
            <a:spLocks noGrp="1" noChangeArrowheads="1"/>
          </p:cNvSpPr>
          <p:nvPr>
            <p:ph idx="1"/>
          </p:nvPr>
        </p:nvSpPr>
        <p:spPr>
          <a:xfrm>
            <a:off x="3381233" y="1627496"/>
            <a:ext cx="4114800" cy="990600"/>
          </a:xfrm>
        </p:spPr>
        <p:txBody>
          <a:bodyPr/>
          <a:lstStyle/>
          <a:p>
            <a:pPr marL="1587" indent="0" algn="ctr">
              <a:buNone/>
            </a:pPr>
            <a:r>
              <a:rPr lang="en-US" sz="4000" b="1" u="sng" dirty="0">
                <a:latin typeface="Univers 45 Light" pitchFamily="34" charset="0"/>
              </a:rPr>
              <a:t>Reversal</a:t>
            </a:r>
          </a:p>
        </p:txBody>
      </p:sp>
      <p:pic>
        <p:nvPicPr>
          <p:cNvPr id="6" name="Picture 5">
            <a:extLst>
              <a:ext uri="{FF2B5EF4-FFF2-40B4-BE49-F238E27FC236}">
                <a16:creationId xmlns:a16="http://schemas.microsoft.com/office/drawing/2014/main" id="{3372697D-7351-40EE-9DD4-EC484BC2C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7607" y="2122796"/>
            <a:ext cx="2286000" cy="2286000"/>
          </a:xfrm>
          <a:prstGeom prst="rect">
            <a:avLst/>
          </a:prstGeom>
        </p:spPr>
      </p:pic>
    </p:spTree>
    <p:extLst>
      <p:ext uri="{BB962C8B-B14F-4D97-AF65-F5344CB8AC3E}">
        <p14:creationId xmlns:p14="http://schemas.microsoft.com/office/powerpoint/2010/main" val="40017961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lstStyle/>
          <a:p>
            <a:r>
              <a:rPr lang="en-US" dirty="0">
                <a:latin typeface="Univers 45 Light" pitchFamily="34" charset="0"/>
              </a:rPr>
              <a:t>CATEGORY</a:t>
            </a:r>
          </a:p>
        </p:txBody>
      </p:sp>
      <p:sp>
        <p:nvSpPr>
          <p:cNvPr id="41997" name="Rectangle 13"/>
          <p:cNvSpPr>
            <a:spLocks noGrp="1" noChangeArrowheads="1"/>
          </p:cNvSpPr>
          <p:nvPr>
            <p:ph idx="1"/>
          </p:nvPr>
        </p:nvSpPr>
        <p:spPr>
          <a:xfrm>
            <a:off x="3381233" y="1627496"/>
            <a:ext cx="4114800" cy="990600"/>
          </a:xfrm>
        </p:spPr>
        <p:txBody>
          <a:bodyPr/>
          <a:lstStyle/>
          <a:p>
            <a:pPr marL="1587" indent="0" algn="ctr">
              <a:buNone/>
            </a:pPr>
            <a:r>
              <a:rPr lang="en-US" sz="4000" dirty="0">
                <a:latin typeface="Univers 45 Light" pitchFamily="34" charset="0"/>
              </a:rPr>
              <a:t>TERM</a:t>
            </a:r>
          </a:p>
        </p:txBody>
      </p:sp>
      <p:sp>
        <p:nvSpPr>
          <p:cNvPr id="2" name="TextBox 1">
            <a:extLst>
              <a:ext uri="{FF2B5EF4-FFF2-40B4-BE49-F238E27FC236}">
                <a16:creationId xmlns:a16="http://schemas.microsoft.com/office/drawing/2014/main" id="{F4201B8C-6913-4117-88B7-6E85652CE293}"/>
              </a:ext>
            </a:extLst>
          </p:cNvPr>
          <p:cNvSpPr txBox="1"/>
          <p:nvPr/>
        </p:nvSpPr>
        <p:spPr>
          <a:xfrm>
            <a:off x="3765202" y="2778889"/>
            <a:ext cx="3886200" cy="369332"/>
          </a:xfrm>
          <a:prstGeom prst="rect">
            <a:avLst/>
          </a:prstGeom>
          <a:noFill/>
        </p:spPr>
        <p:txBody>
          <a:bodyPr wrap="square" rtlCol="0">
            <a:spAutoFit/>
          </a:bodyPr>
          <a:lstStyle/>
          <a:p>
            <a:r>
              <a:rPr lang="en-US" dirty="0"/>
              <a:t>Definition/Explanation</a:t>
            </a:r>
          </a:p>
        </p:txBody>
      </p:sp>
      <p:pic>
        <p:nvPicPr>
          <p:cNvPr id="3" name="Picture 2">
            <a:extLst>
              <a:ext uri="{FF2B5EF4-FFF2-40B4-BE49-F238E27FC236}">
                <a16:creationId xmlns:a16="http://schemas.microsoft.com/office/drawing/2014/main" id="{70D19419-55FE-4740-93AB-AA6080500483}"/>
              </a:ext>
            </a:extLst>
          </p:cNvPr>
          <p:cNvPicPr>
            <a:picLocks/>
          </p:cNvPicPr>
          <p:nvPr/>
        </p:nvPicPr>
        <p:blipFill>
          <a:blip r:embed="rId3"/>
          <a:stretch>
            <a:fillRect/>
          </a:stretch>
        </p:blipFill>
        <p:spPr>
          <a:xfrm>
            <a:off x="7651402" y="1845972"/>
            <a:ext cx="3810000" cy="3810000"/>
          </a:xfrm>
          <a:prstGeom prst="rect">
            <a:avLst/>
          </a:prstGeom>
        </p:spPr>
      </p:pic>
    </p:spTree>
    <p:extLst>
      <p:ext uri="{BB962C8B-B14F-4D97-AF65-F5344CB8AC3E}">
        <p14:creationId xmlns:p14="http://schemas.microsoft.com/office/powerpoint/2010/main" val="2275891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lstStyle/>
          <a:p>
            <a:r>
              <a:rPr lang="en-US" dirty="0">
                <a:latin typeface="Univers 45 Light" pitchFamily="34" charset="0"/>
              </a:rPr>
              <a:t>Purpose</a:t>
            </a:r>
          </a:p>
        </p:txBody>
      </p:sp>
      <p:sp>
        <p:nvSpPr>
          <p:cNvPr id="35845" name="Rectangle 5"/>
          <p:cNvSpPr>
            <a:spLocks noGrp="1" noChangeArrowheads="1"/>
          </p:cNvSpPr>
          <p:nvPr>
            <p:ph idx="1"/>
          </p:nvPr>
        </p:nvSpPr>
        <p:spPr/>
        <p:txBody>
          <a:bodyPr/>
          <a:lstStyle/>
          <a:p>
            <a:r>
              <a:rPr lang="en-US" dirty="0">
                <a:latin typeface="Univers 45 Light" pitchFamily="34" charset="0"/>
              </a:rPr>
              <a:t>To become familiar with common words and phrases you will hear in the claims department</a:t>
            </a:r>
          </a:p>
          <a:p>
            <a:endParaRPr lang="en-US" dirty="0">
              <a:latin typeface="Univers 45 Light" pitchFamily="34" charset="0"/>
            </a:endParaRPr>
          </a:p>
          <a:p>
            <a:endParaRPr lang="en-US" dirty="0">
              <a:latin typeface="Univers 45 Light" pitchFamily="34" charset="0"/>
            </a:endParaRPr>
          </a:p>
        </p:txBody>
      </p:sp>
    </p:spTree>
    <p:extLst>
      <p:ext uri="{BB962C8B-B14F-4D97-AF65-F5344CB8AC3E}">
        <p14:creationId xmlns:p14="http://schemas.microsoft.com/office/powerpoint/2010/main" val="8339037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0C6CE-D1EE-4E7A-8DF8-83D4A6BB2D5A}"/>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8E511D83-0C11-416A-8142-072BF0F1F3F7}"/>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14870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a:xfrm>
            <a:off x="2905911" y="274639"/>
            <a:ext cx="8910244" cy="1430770"/>
          </a:xfrm>
        </p:spPr>
        <p:txBody>
          <a:bodyPr>
            <a:noAutofit/>
          </a:bodyPr>
          <a:lstStyle/>
          <a:p>
            <a:r>
              <a:rPr lang="en-US" sz="4400" dirty="0"/>
              <a:t>SECTION 1: SYSTEMS AND APPLICATIONS</a:t>
            </a:r>
          </a:p>
        </p:txBody>
      </p:sp>
      <p:sp>
        <p:nvSpPr>
          <p:cNvPr id="35845" name="Rectangle 5"/>
          <p:cNvSpPr>
            <a:spLocks noGrp="1" noChangeArrowheads="1"/>
          </p:cNvSpPr>
          <p:nvPr>
            <p:ph idx="1"/>
          </p:nvPr>
        </p:nvSpPr>
        <p:spPr>
          <a:xfrm>
            <a:off x="3246233" y="1759451"/>
            <a:ext cx="8229600" cy="1371599"/>
          </a:xfrm>
        </p:spPr>
        <p:txBody>
          <a:bodyPr>
            <a:normAutofit fontScale="55000" lnSpcReduction="20000"/>
          </a:bodyPr>
          <a:lstStyle/>
          <a:p>
            <a:pPr marL="0" indent="0">
              <a:buNone/>
            </a:pPr>
            <a:r>
              <a:rPr lang="en-US" dirty="0">
                <a:latin typeface="Univers 45 Light" pitchFamily="34" charset="0"/>
              </a:rPr>
              <a:t>The terms in this section deal with systems and applications you use to perform your job.  These are all systems you touch, type in to, or use to perform claim research.  </a:t>
            </a:r>
          </a:p>
          <a:p>
            <a:endParaRPr lang="en-US" dirty="0">
              <a:latin typeface="Univers 45 Light" pitchFamily="34" charset="0"/>
            </a:endParaRPr>
          </a:p>
          <a:p>
            <a:endParaRPr lang="en-US" dirty="0">
              <a:latin typeface="Univers 45 Light" pitchFamily="34" charset="0"/>
            </a:endParaRPr>
          </a:p>
        </p:txBody>
      </p:sp>
      <p:pic>
        <p:nvPicPr>
          <p:cNvPr id="3" name="Picture 2">
            <a:extLst>
              <a:ext uri="{FF2B5EF4-FFF2-40B4-BE49-F238E27FC236}">
                <a16:creationId xmlns:a16="http://schemas.microsoft.com/office/drawing/2014/main" id="{EAAF3564-2CBD-46C1-9E15-01C6C867E4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45136" y="3429000"/>
            <a:ext cx="2286000" cy="2286000"/>
          </a:xfrm>
          <a:prstGeom prst="rect">
            <a:avLst/>
          </a:prstGeom>
        </p:spPr>
      </p:pic>
      <p:pic>
        <p:nvPicPr>
          <p:cNvPr id="7" name="Picture 6">
            <a:extLst>
              <a:ext uri="{FF2B5EF4-FFF2-40B4-BE49-F238E27FC236}">
                <a16:creationId xmlns:a16="http://schemas.microsoft.com/office/drawing/2014/main" id="{1EF16B51-D7BD-4F9A-A996-964687E46A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9484" y="3429000"/>
            <a:ext cx="2286000" cy="2286000"/>
          </a:xfrm>
          <a:prstGeom prst="rect">
            <a:avLst/>
          </a:prstGeom>
        </p:spPr>
      </p:pic>
      <p:sp>
        <p:nvSpPr>
          <p:cNvPr id="8" name="TextBox 7">
            <a:extLst>
              <a:ext uri="{FF2B5EF4-FFF2-40B4-BE49-F238E27FC236}">
                <a16:creationId xmlns:a16="http://schemas.microsoft.com/office/drawing/2014/main" id="{344F2FFA-B170-482B-A4FC-C17E01540CBC}"/>
              </a:ext>
            </a:extLst>
          </p:cNvPr>
          <p:cNvSpPr txBox="1"/>
          <p:nvPr/>
        </p:nvSpPr>
        <p:spPr>
          <a:xfrm>
            <a:off x="4423102" y="5769042"/>
            <a:ext cx="2378765" cy="523220"/>
          </a:xfrm>
          <a:prstGeom prst="rect">
            <a:avLst/>
          </a:prstGeom>
          <a:noFill/>
        </p:spPr>
        <p:txBody>
          <a:bodyPr wrap="square" rtlCol="0">
            <a:spAutoFit/>
          </a:bodyPr>
          <a:lstStyle/>
          <a:p>
            <a:pPr algn="ctr"/>
            <a:r>
              <a:rPr lang="en-US" sz="2800" b="1" dirty="0">
                <a:latin typeface="Univers 45 Light"/>
              </a:rPr>
              <a:t>Systems</a:t>
            </a:r>
          </a:p>
        </p:txBody>
      </p:sp>
      <p:sp>
        <p:nvSpPr>
          <p:cNvPr id="11" name="TextBox 10">
            <a:extLst>
              <a:ext uri="{FF2B5EF4-FFF2-40B4-BE49-F238E27FC236}">
                <a16:creationId xmlns:a16="http://schemas.microsoft.com/office/drawing/2014/main" id="{815E7762-77BB-4FB5-94D8-0BFCCCD7202E}"/>
              </a:ext>
            </a:extLst>
          </p:cNvPr>
          <p:cNvSpPr txBox="1"/>
          <p:nvPr/>
        </p:nvSpPr>
        <p:spPr>
          <a:xfrm>
            <a:off x="8398754" y="5769042"/>
            <a:ext cx="2378765" cy="523220"/>
          </a:xfrm>
          <a:prstGeom prst="rect">
            <a:avLst/>
          </a:prstGeom>
          <a:noFill/>
        </p:spPr>
        <p:txBody>
          <a:bodyPr wrap="square" rtlCol="0">
            <a:spAutoFit/>
          </a:bodyPr>
          <a:lstStyle/>
          <a:p>
            <a:pPr algn="ctr"/>
            <a:r>
              <a:rPr lang="en-US" sz="2800" b="1" dirty="0">
                <a:latin typeface="Univers 45 Light"/>
              </a:rPr>
              <a:t>Applications</a:t>
            </a:r>
          </a:p>
        </p:txBody>
      </p:sp>
    </p:spTree>
    <p:extLst>
      <p:ext uri="{BB962C8B-B14F-4D97-AF65-F5344CB8AC3E}">
        <p14:creationId xmlns:p14="http://schemas.microsoft.com/office/powerpoint/2010/main" val="40942323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0C6CE-D1EE-4E7A-8DF8-83D4A6BB2D5A}"/>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8E511D83-0C11-416A-8142-072BF0F1F3F7}"/>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79086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latin typeface="Univers LT Std 55" panose="020B0603020202020204" pitchFamily="34" charset="0"/>
              </a:rPr>
              <a:t>SYSTEMS AND APPLICATIONS</a:t>
            </a:r>
          </a:p>
        </p:txBody>
      </p:sp>
      <p:sp>
        <p:nvSpPr>
          <p:cNvPr id="41997" name="Rectangle 13"/>
          <p:cNvSpPr>
            <a:spLocks noGrp="1" noChangeArrowheads="1"/>
          </p:cNvSpPr>
          <p:nvPr>
            <p:ph idx="1"/>
          </p:nvPr>
        </p:nvSpPr>
        <p:spPr>
          <a:xfrm>
            <a:off x="3651069" y="1895169"/>
            <a:ext cx="4114800" cy="990600"/>
          </a:xfrm>
        </p:spPr>
        <p:txBody>
          <a:bodyPr/>
          <a:lstStyle/>
          <a:p>
            <a:pPr marL="1587" indent="0" algn="ctr">
              <a:buNone/>
            </a:pPr>
            <a:r>
              <a:rPr lang="en-US" sz="4000" b="1" u="sng" dirty="0">
                <a:latin typeface="Univers 45 Light" pitchFamily="34" charset="0"/>
              </a:rPr>
              <a:t>QNXT</a:t>
            </a:r>
          </a:p>
        </p:txBody>
      </p:sp>
      <p:sp>
        <p:nvSpPr>
          <p:cNvPr id="2" name="TextBox 1">
            <a:extLst>
              <a:ext uri="{FF2B5EF4-FFF2-40B4-BE49-F238E27FC236}">
                <a16:creationId xmlns:a16="http://schemas.microsoft.com/office/drawing/2014/main" id="{F4201B8C-6913-4117-88B7-6E85652CE293}"/>
              </a:ext>
            </a:extLst>
          </p:cNvPr>
          <p:cNvSpPr txBox="1"/>
          <p:nvPr/>
        </p:nvSpPr>
        <p:spPr>
          <a:xfrm>
            <a:off x="3765369" y="2859265"/>
            <a:ext cx="3886200" cy="3724096"/>
          </a:xfrm>
          <a:prstGeom prst="rect">
            <a:avLst/>
          </a:prstGeom>
          <a:noFill/>
        </p:spPr>
        <p:txBody>
          <a:bodyPr wrap="square" rtlCol="0">
            <a:spAutoFit/>
          </a:bodyPr>
          <a:lstStyle/>
          <a:p>
            <a:r>
              <a:rPr lang="en-US" sz="2000" dirty="0">
                <a:latin typeface="Univers 45 Light"/>
              </a:rPr>
              <a:t>QNXT is the name of the system that processes claims at HMSA.</a:t>
            </a:r>
          </a:p>
          <a:p>
            <a:endParaRPr lang="en-US" sz="2000" dirty="0">
              <a:latin typeface="Univers 45 Light"/>
            </a:endParaRPr>
          </a:p>
          <a:p>
            <a:r>
              <a:rPr lang="en-US" sz="2000" dirty="0">
                <a:latin typeface="Univers 45 Light"/>
              </a:rPr>
              <a:t>All claims submitted to HMSA eventually end up in QNXT for processing.</a:t>
            </a:r>
          </a:p>
          <a:p>
            <a:endParaRPr lang="en-US" sz="2000" dirty="0">
              <a:latin typeface="Univers 45 Light"/>
            </a:endParaRPr>
          </a:p>
          <a:p>
            <a:r>
              <a:rPr lang="en-US" sz="2000" dirty="0">
                <a:latin typeface="Univers 45 Light"/>
              </a:rPr>
              <a:t>Claims that need manual review are sent to the Claims Adjudication Department.</a:t>
            </a:r>
          </a:p>
          <a:p>
            <a:endParaRPr lang="en-US" dirty="0"/>
          </a:p>
          <a:p>
            <a:endParaRPr lang="en-US" dirty="0"/>
          </a:p>
        </p:txBody>
      </p:sp>
      <p:pic>
        <p:nvPicPr>
          <p:cNvPr id="3" name="Picture 2">
            <a:extLst>
              <a:ext uri="{FF2B5EF4-FFF2-40B4-BE49-F238E27FC236}">
                <a16:creationId xmlns:a16="http://schemas.microsoft.com/office/drawing/2014/main" id="{70D19419-55FE-4740-93AB-AA60805004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4395" y="2408054"/>
            <a:ext cx="2286000" cy="2286000"/>
          </a:xfrm>
          <a:prstGeom prst="rect">
            <a:avLst/>
          </a:prstGeom>
        </p:spPr>
      </p:pic>
    </p:spTree>
    <p:extLst>
      <p:ext uri="{BB962C8B-B14F-4D97-AF65-F5344CB8AC3E}">
        <p14:creationId xmlns:p14="http://schemas.microsoft.com/office/powerpoint/2010/main" val="3090951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677194" y="1895169"/>
            <a:ext cx="4114800" cy="990600"/>
          </a:xfrm>
        </p:spPr>
        <p:txBody>
          <a:bodyPr/>
          <a:lstStyle/>
          <a:p>
            <a:pPr marL="1587" indent="0" algn="ctr">
              <a:buNone/>
            </a:pPr>
            <a:r>
              <a:rPr lang="en-US" sz="4000" b="1" u="sng" dirty="0">
                <a:latin typeface="Univers 45 Light" pitchFamily="34" charset="0"/>
              </a:rPr>
              <a:t>Blue</a:t>
            </a:r>
            <a:r>
              <a:rPr lang="en-US" sz="4000" b="1" u="sng" baseline="30000" dirty="0">
                <a:latin typeface="Univers 45 Light" pitchFamily="34" charset="0"/>
              </a:rPr>
              <a:t>2</a:t>
            </a:r>
          </a:p>
        </p:txBody>
      </p:sp>
      <p:sp>
        <p:nvSpPr>
          <p:cNvPr id="2" name="TextBox 1">
            <a:extLst>
              <a:ext uri="{FF2B5EF4-FFF2-40B4-BE49-F238E27FC236}">
                <a16:creationId xmlns:a16="http://schemas.microsoft.com/office/drawing/2014/main" id="{F4201B8C-6913-4117-88B7-6E85652CE293}"/>
              </a:ext>
            </a:extLst>
          </p:cNvPr>
          <p:cNvSpPr txBox="1"/>
          <p:nvPr/>
        </p:nvSpPr>
        <p:spPr>
          <a:xfrm>
            <a:off x="3791494" y="2859265"/>
            <a:ext cx="3886200" cy="4031873"/>
          </a:xfrm>
          <a:prstGeom prst="rect">
            <a:avLst/>
          </a:prstGeom>
          <a:noFill/>
        </p:spPr>
        <p:txBody>
          <a:bodyPr wrap="square" rtlCol="0">
            <a:spAutoFit/>
          </a:bodyPr>
          <a:lstStyle/>
          <a:p>
            <a:r>
              <a:rPr lang="en-US" sz="2000" dirty="0">
                <a:latin typeface="Univers 45 Light"/>
              </a:rPr>
              <a:t>BlueSquared is a web-based application to process and manage Inter-Plan claims for the BlueCard System.</a:t>
            </a:r>
          </a:p>
          <a:p>
            <a:endParaRPr lang="en-US" sz="2000" dirty="0">
              <a:latin typeface="Univers 45 Light"/>
            </a:endParaRPr>
          </a:p>
          <a:p>
            <a:r>
              <a:rPr lang="en-US" sz="2000" dirty="0">
                <a:latin typeface="Univers 45 Light"/>
              </a:rPr>
              <a:t>If you work with BlueCard, this system will become very familiar to you in a short period of time.</a:t>
            </a:r>
          </a:p>
          <a:p>
            <a:endParaRPr lang="en-US" sz="2000" dirty="0">
              <a:latin typeface="Univers 45 Light"/>
            </a:endParaRPr>
          </a:p>
          <a:p>
            <a:r>
              <a:rPr lang="en-US" sz="2000" dirty="0">
                <a:latin typeface="Univers 45 Light"/>
              </a:rPr>
              <a:t>You will often see it referred to as “B2” in emails and documentation.</a:t>
            </a:r>
          </a:p>
          <a:p>
            <a:endParaRPr lang="en-US" dirty="0"/>
          </a:p>
          <a:p>
            <a:endParaRPr lang="en-US" dirty="0"/>
          </a:p>
        </p:txBody>
      </p:sp>
      <p:pic>
        <p:nvPicPr>
          <p:cNvPr id="6" name="Picture 5">
            <a:extLst>
              <a:ext uri="{FF2B5EF4-FFF2-40B4-BE49-F238E27FC236}">
                <a16:creationId xmlns:a16="http://schemas.microsoft.com/office/drawing/2014/main" id="{3372697D-7351-40EE-9DD4-EC484BC2C0D4}"/>
              </a:ext>
            </a:extLst>
          </p:cNvPr>
          <p:cNvPicPr>
            <a:picLocks/>
          </p:cNvPicPr>
          <p:nvPr/>
        </p:nvPicPr>
        <p:blipFill>
          <a:blip r:embed="rId3"/>
          <a:stretch>
            <a:fillRect/>
          </a:stretch>
        </p:blipFill>
        <p:spPr>
          <a:xfrm>
            <a:off x="8623568" y="2390469"/>
            <a:ext cx="2743200" cy="2743200"/>
          </a:xfrm>
          <a:prstGeom prst="rect">
            <a:avLst/>
          </a:prstGeom>
        </p:spPr>
      </p:pic>
    </p:spTree>
    <p:extLst>
      <p:ext uri="{BB962C8B-B14F-4D97-AF65-F5344CB8AC3E}">
        <p14:creationId xmlns:p14="http://schemas.microsoft.com/office/powerpoint/2010/main" val="268889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latin typeface="Univers LT Std 55" panose="020B0603020202020204" pitchFamily="34" charset="0"/>
              </a:rPr>
              <a:t>SYSTEMS AND APPLICATIONS</a:t>
            </a:r>
          </a:p>
        </p:txBody>
      </p:sp>
      <p:sp>
        <p:nvSpPr>
          <p:cNvPr id="41997" name="Rectangle 13"/>
          <p:cNvSpPr>
            <a:spLocks noGrp="1" noChangeArrowheads="1"/>
          </p:cNvSpPr>
          <p:nvPr>
            <p:ph idx="1"/>
          </p:nvPr>
        </p:nvSpPr>
        <p:spPr>
          <a:xfrm>
            <a:off x="3659777" y="1635035"/>
            <a:ext cx="4114800" cy="990600"/>
          </a:xfrm>
        </p:spPr>
        <p:txBody>
          <a:bodyPr/>
          <a:lstStyle/>
          <a:p>
            <a:pPr marL="1587" indent="0" algn="ctr">
              <a:buNone/>
            </a:pPr>
            <a:r>
              <a:rPr lang="en-US" sz="4000" b="1" u="sng" dirty="0">
                <a:latin typeface="Univers 45 Light" pitchFamily="34" charset="0"/>
              </a:rPr>
              <a:t>AS/400</a:t>
            </a:r>
          </a:p>
        </p:txBody>
      </p:sp>
      <p:sp>
        <p:nvSpPr>
          <p:cNvPr id="2" name="TextBox 1">
            <a:extLst>
              <a:ext uri="{FF2B5EF4-FFF2-40B4-BE49-F238E27FC236}">
                <a16:creationId xmlns:a16="http://schemas.microsoft.com/office/drawing/2014/main" id="{F4201B8C-6913-4117-88B7-6E85652CE293}"/>
              </a:ext>
            </a:extLst>
          </p:cNvPr>
          <p:cNvSpPr txBox="1"/>
          <p:nvPr/>
        </p:nvSpPr>
        <p:spPr>
          <a:xfrm>
            <a:off x="3774077" y="2599132"/>
            <a:ext cx="3886200" cy="3477875"/>
          </a:xfrm>
          <a:prstGeom prst="rect">
            <a:avLst/>
          </a:prstGeom>
          <a:noFill/>
        </p:spPr>
        <p:txBody>
          <a:bodyPr wrap="square" rtlCol="0">
            <a:spAutoFit/>
          </a:bodyPr>
          <a:lstStyle/>
          <a:p>
            <a:r>
              <a:rPr lang="en-US" sz="2000" dirty="0">
                <a:latin typeface="Univers 45 Light"/>
              </a:rPr>
              <a:t>The AS/400 is a mainframe system that holds claim transactions, the membership file and the provider file.</a:t>
            </a:r>
          </a:p>
          <a:p>
            <a:endParaRPr lang="en-US" sz="2000" dirty="0">
              <a:latin typeface="Univers 45 Light"/>
            </a:endParaRPr>
          </a:p>
          <a:p>
            <a:r>
              <a:rPr lang="en-US" sz="2000" dirty="0">
                <a:latin typeface="Univers 45 Light"/>
              </a:rPr>
              <a:t>It also sends reports to members  and providers. (RTM’s and RTP’s)</a:t>
            </a:r>
          </a:p>
          <a:p>
            <a:endParaRPr lang="en-US" sz="2000" dirty="0">
              <a:latin typeface="Univers 45 Light"/>
            </a:endParaRPr>
          </a:p>
          <a:p>
            <a:r>
              <a:rPr lang="en-US" sz="2000" dirty="0">
                <a:latin typeface="Univers 45 Light"/>
              </a:rPr>
              <a:t>Claims department interaction with AS/400 is generally for data lookup and verification purposes.  </a:t>
            </a:r>
          </a:p>
        </p:txBody>
      </p:sp>
      <p:pic>
        <p:nvPicPr>
          <p:cNvPr id="6" name="Picture 5">
            <a:extLst>
              <a:ext uri="{FF2B5EF4-FFF2-40B4-BE49-F238E27FC236}">
                <a16:creationId xmlns:a16="http://schemas.microsoft.com/office/drawing/2014/main" id="{3372697D-7351-40EE-9DD4-EC484BC2C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06151" y="2130335"/>
            <a:ext cx="2286000" cy="2286000"/>
          </a:xfrm>
          <a:prstGeom prst="rect">
            <a:avLst/>
          </a:prstGeom>
        </p:spPr>
      </p:pic>
    </p:spTree>
    <p:extLst>
      <p:ext uri="{BB962C8B-B14F-4D97-AF65-F5344CB8AC3E}">
        <p14:creationId xmlns:p14="http://schemas.microsoft.com/office/powerpoint/2010/main" val="3928303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407229" y="1554254"/>
            <a:ext cx="4114800" cy="990600"/>
          </a:xfrm>
        </p:spPr>
        <p:txBody>
          <a:bodyPr/>
          <a:lstStyle/>
          <a:p>
            <a:pPr marL="1587" indent="0" algn="ctr">
              <a:buNone/>
            </a:pPr>
            <a:r>
              <a:rPr lang="en-US" sz="4000" b="1" u="sng" dirty="0">
                <a:latin typeface="Univers 45 Light" pitchFamily="34" charset="0"/>
              </a:rPr>
              <a:t>837 Database</a:t>
            </a:r>
          </a:p>
        </p:txBody>
      </p:sp>
      <p:sp>
        <p:nvSpPr>
          <p:cNvPr id="2" name="TextBox 1">
            <a:extLst>
              <a:ext uri="{FF2B5EF4-FFF2-40B4-BE49-F238E27FC236}">
                <a16:creationId xmlns:a16="http://schemas.microsoft.com/office/drawing/2014/main" id="{F4201B8C-6913-4117-88B7-6E85652CE293}"/>
              </a:ext>
            </a:extLst>
          </p:cNvPr>
          <p:cNvSpPr txBox="1"/>
          <p:nvPr/>
        </p:nvSpPr>
        <p:spPr>
          <a:xfrm>
            <a:off x="3521529" y="2518350"/>
            <a:ext cx="3886200" cy="4339650"/>
          </a:xfrm>
          <a:prstGeom prst="rect">
            <a:avLst/>
          </a:prstGeom>
          <a:noFill/>
        </p:spPr>
        <p:txBody>
          <a:bodyPr wrap="square" rtlCol="0">
            <a:spAutoFit/>
          </a:bodyPr>
          <a:lstStyle/>
          <a:p>
            <a:r>
              <a:rPr lang="en-US" sz="2000" dirty="0">
                <a:latin typeface="Univers 45 Light"/>
              </a:rPr>
              <a:t>The 837 Database is system that providers use to securely submit claims in 837 format.  </a:t>
            </a:r>
          </a:p>
          <a:p>
            <a:endParaRPr lang="en-US" sz="2000" dirty="0">
              <a:latin typeface="Univers 45 Light"/>
            </a:endParaRPr>
          </a:p>
          <a:p>
            <a:r>
              <a:rPr lang="en-US" sz="2000" dirty="0">
                <a:latin typeface="Univers 45 Light"/>
              </a:rPr>
              <a:t>Providers submit electronic claims via through a secure file transfer which are then sent to QNXT for processing.</a:t>
            </a:r>
          </a:p>
          <a:p>
            <a:endParaRPr lang="en-US" sz="2000" dirty="0">
              <a:latin typeface="Univers 45 Light"/>
            </a:endParaRPr>
          </a:p>
          <a:p>
            <a:r>
              <a:rPr lang="en-US" sz="2000" dirty="0">
                <a:latin typeface="Univers 45 Light"/>
              </a:rPr>
              <a:t>All claims end up in 837 format and can be searched using an online tool.</a:t>
            </a:r>
          </a:p>
          <a:p>
            <a:endParaRPr lang="en-US" dirty="0"/>
          </a:p>
          <a:p>
            <a:endParaRPr lang="en-US" dirty="0"/>
          </a:p>
        </p:txBody>
      </p:sp>
      <p:pic>
        <p:nvPicPr>
          <p:cNvPr id="7" name="Picture 6">
            <a:hlinkClick r:id="rId3" action="ppaction://hlinksldjump"/>
            <a:extLst>
              <a:ext uri="{FF2B5EF4-FFF2-40B4-BE49-F238E27FC236}">
                <a16:creationId xmlns:a16="http://schemas.microsoft.com/office/drawing/2014/main" id="{F45C8A28-BC64-4C3D-936B-2AAEB38CAC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88829" y="2511725"/>
            <a:ext cx="2286000" cy="2286000"/>
          </a:xfrm>
          <a:prstGeom prst="rect">
            <a:avLst/>
          </a:prstGeom>
        </p:spPr>
      </p:pic>
    </p:spTree>
    <p:extLst>
      <p:ext uri="{BB962C8B-B14F-4D97-AF65-F5344CB8AC3E}">
        <p14:creationId xmlns:p14="http://schemas.microsoft.com/office/powerpoint/2010/main" val="1166969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2"/>
          <p:cNvSpPr>
            <a:spLocks noGrp="1" noChangeArrowheads="1"/>
          </p:cNvSpPr>
          <p:nvPr>
            <p:ph type="title"/>
          </p:nvPr>
        </p:nvSpPr>
        <p:spPr/>
        <p:txBody>
          <a:bodyPr>
            <a:normAutofit/>
          </a:bodyPr>
          <a:lstStyle/>
          <a:p>
            <a:r>
              <a:rPr lang="en-US" sz="4400" dirty="0"/>
              <a:t>SYSTEMS AND APPLICATIONS</a:t>
            </a:r>
          </a:p>
        </p:txBody>
      </p:sp>
      <p:sp>
        <p:nvSpPr>
          <p:cNvPr id="41997" name="Rectangle 13"/>
          <p:cNvSpPr>
            <a:spLocks noGrp="1" noChangeArrowheads="1"/>
          </p:cNvSpPr>
          <p:nvPr>
            <p:ph idx="1"/>
          </p:nvPr>
        </p:nvSpPr>
        <p:spPr>
          <a:xfrm>
            <a:off x="3363686" y="1626327"/>
            <a:ext cx="4114800" cy="990600"/>
          </a:xfrm>
        </p:spPr>
        <p:txBody>
          <a:bodyPr/>
          <a:lstStyle/>
          <a:p>
            <a:pPr marL="1587" indent="0" algn="ctr">
              <a:buNone/>
            </a:pPr>
            <a:r>
              <a:rPr lang="en-US" sz="4000" b="1" u="sng" dirty="0">
                <a:latin typeface="Univers 45 Light" pitchFamily="34" charset="0"/>
              </a:rPr>
              <a:t>ASSIST</a:t>
            </a:r>
          </a:p>
        </p:txBody>
      </p:sp>
      <p:sp>
        <p:nvSpPr>
          <p:cNvPr id="2" name="TextBox 1">
            <a:extLst>
              <a:ext uri="{FF2B5EF4-FFF2-40B4-BE49-F238E27FC236}">
                <a16:creationId xmlns:a16="http://schemas.microsoft.com/office/drawing/2014/main" id="{F4201B8C-6913-4117-88B7-6E85652CE293}"/>
              </a:ext>
            </a:extLst>
          </p:cNvPr>
          <p:cNvSpPr txBox="1"/>
          <p:nvPr/>
        </p:nvSpPr>
        <p:spPr>
          <a:xfrm>
            <a:off x="3477986" y="2590424"/>
            <a:ext cx="3886200" cy="3477875"/>
          </a:xfrm>
          <a:prstGeom prst="rect">
            <a:avLst/>
          </a:prstGeom>
          <a:noFill/>
        </p:spPr>
        <p:txBody>
          <a:bodyPr wrap="square" rtlCol="0">
            <a:spAutoFit/>
          </a:bodyPr>
          <a:lstStyle/>
          <a:p>
            <a:r>
              <a:rPr lang="en-US" sz="2000" dirty="0">
                <a:latin typeface="Univers 45 Light"/>
              </a:rPr>
              <a:t>Assist is an application built and supported by HMSA to provide an easy way to access claim history and member information in one place.</a:t>
            </a:r>
          </a:p>
          <a:p>
            <a:endParaRPr lang="en-US" sz="2000" dirty="0">
              <a:latin typeface="Univers 45 Light"/>
            </a:endParaRPr>
          </a:p>
          <a:p>
            <a:r>
              <a:rPr lang="en-US" sz="2000" dirty="0">
                <a:latin typeface="Univers 45 Light"/>
              </a:rPr>
              <a:t>Generally used by claims examiners to assist in claims processing.</a:t>
            </a:r>
          </a:p>
          <a:p>
            <a:endParaRPr lang="en-US" sz="2000" dirty="0">
              <a:latin typeface="Univers 45 Light"/>
            </a:endParaRPr>
          </a:p>
          <a:p>
            <a:r>
              <a:rPr lang="en-US" sz="2000" dirty="0">
                <a:latin typeface="Univers 45 Light"/>
              </a:rPr>
              <a:t>ASSIST DOES NOT contain any non-HMSA member information.</a:t>
            </a:r>
          </a:p>
        </p:txBody>
      </p:sp>
      <p:pic>
        <p:nvPicPr>
          <p:cNvPr id="6" name="Picture 5">
            <a:extLst>
              <a:ext uri="{FF2B5EF4-FFF2-40B4-BE49-F238E27FC236}">
                <a16:creationId xmlns:a16="http://schemas.microsoft.com/office/drawing/2014/main" id="{3372697D-7351-40EE-9DD4-EC484BC2C0D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310060" y="2121627"/>
            <a:ext cx="2743200" cy="2743200"/>
          </a:xfrm>
          <a:prstGeom prst="rect">
            <a:avLst/>
          </a:prstGeom>
        </p:spPr>
      </p:pic>
    </p:spTree>
    <p:extLst>
      <p:ext uri="{BB962C8B-B14F-4D97-AF65-F5344CB8AC3E}">
        <p14:creationId xmlns:p14="http://schemas.microsoft.com/office/powerpoint/2010/main" val="973248454"/>
      </p:ext>
    </p:extLst>
  </p:cSld>
  <p:clrMapOvr>
    <a:masterClrMapping/>
  </p:clrMapOvr>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3">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Presentation Template</Template>
  <TotalTime>9554</TotalTime>
  <Words>2139</Words>
  <Application>Microsoft Office PowerPoint</Application>
  <PresentationFormat>Widescreen</PresentationFormat>
  <Paragraphs>282</Paragraphs>
  <Slides>40</Slides>
  <Notes>38</Notes>
  <HiddenSlides>1</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40</vt:i4>
      </vt:variant>
    </vt:vector>
  </HeadingPairs>
  <TitlesOfParts>
    <vt:vector size="51" baseType="lpstr">
      <vt:lpstr>Arial</vt:lpstr>
      <vt:lpstr>Calibri</vt:lpstr>
      <vt:lpstr>Franklin Gothic Book</vt:lpstr>
      <vt:lpstr>Franklin Gothic Medium</vt:lpstr>
      <vt:lpstr>Univers 45 Light</vt:lpstr>
      <vt:lpstr>Univers LT Std 55</vt:lpstr>
      <vt:lpstr>Univers-Light-Normal</vt:lpstr>
      <vt:lpstr>Powerpoint Presentation Template</vt:lpstr>
      <vt:lpstr>2_Custom Design</vt:lpstr>
      <vt:lpstr>1_Powerpoint Presentation Template</vt:lpstr>
      <vt:lpstr>3_Custom Design</vt:lpstr>
      <vt:lpstr>Claims Terminology</vt:lpstr>
      <vt:lpstr>Purpose</vt:lpstr>
      <vt:lpstr>CATEGORY</vt:lpstr>
      <vt:lpstr>SECTION 1: SYSTEMS AND APPLICATIONS</vt:lpstr>
      <vt:lpstr>SYSTEMS AND APPLICATIONS</vt:lpstr>
      <vt:lpstr>SYSTEMS AND APPLICATIONS</vt:lpstr>
      <vt:lpstr>SYSTEMS AND APPLICATIONS</vt:lpstr>
      <vt:lpstr>SYSTEMS AND APPLICATIONS</vt:lpstr>
      <vt:lpstr>SYSTEMS AND APPLICATIONS</vt:lpstr>
      <vt:lpstr>SYSTEMS AND APPLICATIONS</vt:lpstr>
      <vt:lpstr>SYSTEMS AND APPLICATIONS</vt:lpstr>
      <vt:lpstr>SYSTEMS AND APPLICATIONS</vt:lpstr>
      <vt:lpstr>SYSTEMS AND APPLICATIONS</vt:lpstr>
      <vt:lpstr>SYSTEMS AND APPLICATIONS</vt:lpstr>
      <vt:lpstr>SECTION 2: Forms and Formats</vt:lpstr>
      <vt:lpstr>FORMS AND FORMATS</vt:lpstr>
      <vt:lpstr>FORMS AND FORMATS</vt:lpstr>
      <vt:lpstr>FORMS AND FORMATS</vt:lpstr>
      <vt:lpstr>FORMS AND FORMATS</vt:lpstr>
      <vt:lpstr>FORMS AND FORMATS</vt:lpstr>
      <vt:lpstr>FORMS AND FORMATS</vt:lpstr>
      <vt:lpstr>SECTION 3: Blue Card Terms</vt:lpstr>
      <vt:lpstr>BLUE CARD TERMS</vt:lpstr>
      <vt:lpstr>BLUE CARD TERMS</vt:lpstr>
      <vt:lpstr>BLUE CARD TERMS</vt:lpstr>
      <vt:lpstr>BLUE CARD TERMS</vt:lpstr>
      <vt:lpstr>BLUE CARD TERMS</vt:lpstr>
      <vt:lpstr>BLUE CARD TERMS</vt:lpstr>
      <vt:lpstr>BLUE CARD TERMS</vt:lpstr>
      <vt:lpstr>BLUE CARD TERMS</vt:lpstr>
      <vt:lpstr>BLUE CARD TERMS</vt:lpstr>
      <vt:lpstr>SECTION 3: QNXT TERMS</vt:lpstr>
      <vt:lpstr>QNXT TERMS</vt:lpstr>
      <vt:lpstr>QNXT TERMS</vt:lpstr>
      <vt:lpstr>QNXT TERMS</vt:lpstr>
      <vt:lpstr>QNXT TERMS</vt:lpstr>
      <vt:lpstr>CATEGORY</vt:lpstr>
      <vt:lpstr>Purpose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Claims Terminology</dc:title>
  <dc:creator>Jeremy Miller</dc:creator>
  <cp:lastModifiedBy>Jeremy Miller</cp:lastModifiedBy>
  <cp:revision>16</cp:revision>
  <dcterms:created xsi:type="dcterms:W3CDTF">2018-03-13T18:05:46Z</dcterms:created>
  <dcterms:modified xsi:type="dcterms:W3CDTF">2018-04-26T20:41:07Z</dcterms:modified>
</cp:coreProperties>
</file>